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sldIdLst>
    <p:sldId id="270" r:id="rId2"/>
    <p:sldId id="314" r:id="rId3"/>
    <p:sldId id="315" r:id="rId4"/>
    <p:sldId id="320" r:id="rId5"/>
    <p:sldId id="316" r:id="rId6"/>
    <p:sldId id="280" r:id="rId7"/>
    <p:sldId id="319" r:id="rId8"/>
    <p:sldId id="31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3C6"/>
    <a:srgbClr val="82A3B6"/>
    <a:srgbClr val="DFC3BA"/>
    <a:srgbClr val="7CBEE0"/>
    <a:srgbClr val="C8C8C8"/>
    <a:srgbClr val="F0F0F0"/>
    <a:srgbClr val="75C2F6"/>
    <a:srgbClr val="1A9FE2"/>
    <a:srgbClr val="448EF6"/>
    <a:srgbClr val="45A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14" autoAdjust="0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342B-26E9-48BD-9796-9756E2A7FD0B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12E6-6BBC-4F0D-B688-B830A4389B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65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50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4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80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9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9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5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6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4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0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3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0795-5BDE-4FB8-8FBE-5CFAD98EE4C5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867DD8-6142-47C6-A144-06CB9D23C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F211F19-F6FA-44E8-87EA-4EBA2977AC71}"/>
              </a:ext>
            </a:extLst>
          </p:cNvPr>
          <p:cNvGrpSpPr/>
          <p:nvPr/>
        </p:nvGrpSpPr>
        <p:grpSpPr>
          <a:xfrm>
            <a:off x="1332605" y="2026109"/>
            <a:ext cx="2520951" cy="4034973"/>
            <a:chOff x="1851478" y="1527629"/>
            <a:chExt cx="2520951" cy="403497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E07ABE4-8A3B-4921-970C-01593BCE6C4E}"/>
                </a:ext>
              </a:extLst>
            </p:cNvPr>
            <p:cNvGrpSpPr/>
            <p:nvPr/>
          </p:nvGrpSpPr>
          <p:grpSpPr>
            <a:xfrm>
              <a:off x="1851478" y="1527629"/>
              <a:ext cx="2520951" cy="4034973"/>
              <a:chOff x="1635578" y="1451429"/>
              <a:chExt cx="2520951" cy="403497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6D5EB81-E727-413F-83B0-A5449EFF548C}"/>
                  </a:ext>
                </a:extLst>
              </p:cNvPr>
              <p:cNvSpPr/>
              <p:nvPr/>
            </p:nvSpPr>
            <p:spPr>
              <a:xfrm>
                <a:off x="1640114" y="1451429"/>
                <a:ext cx="2510972" cy="40349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直角三角形 2">
                <a:extLst>
                  <a:ext uri="{FF2B5EF4-FFF2-40B4-BE49-F238E27FC236}">
                    <a16:creationId xmlns:a16="http://schemas.microsoft.com/office/drawing/2014/main" id="{C9219088-3997-4197-B637-407C12151848}"/>
                  </a:ext>
                </a:extLst>
              </p:cNvPr>
              <p:cNvSpPr/>
              <p:nvPr/>
            </p:nvSpPr>
            <p:spPr>
              <a:xfrm rot="5400000">
                <a:off x="1621064" y="1465945"/>
                <a:ext cx="609600" cy="580572"/>
              </a:xfrm>
              <a:prstGeom prst="rtTriangle">
                <a:avLst/>
              </a:prstGeom>
              <a:solidFill>
                <a:srgbClr val="82A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97000">
                        <a:srgbClr val="448EF6"/>
                      </a:gs>
                      <a:gs pos="1770">
                        <a:srgbClr val="65DAF7"/>
                      </a:gs>
                      <a:gs pos="44000">
                        <a:srgbClr val="75C2F6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8" name="直角三角形 7">
                <a:extLst>
                  <a:ext uri="{FF2B5EF4-FFF2-40B4-BE49-F238E27FC236}">
                    <a16:creationId xmlns:a16="http://schemas.microsoft.com/office/drawing/2014/main" id="{0CD668A6-50F4-4A96-A506-56429CB2344B}"/>
                  </a:ext>
                </a:extLst>
              </p:cNvPr>
              <p:cNvSpPr/>
              <p:nvPr/>
            </p:nvSpPr>
            <p:spPr>
              <a:xfrm rot="5400000" flipH="1" flipV="1">
                <a:off x="3223360" y="4553233"/>
                <a:ext cx="955929" cy="910409"/>
              </a:xfrm>
              <a:prstGeom prst="rtTriangle">
                <a:avLst/>
              </a:prstGeom>
              <a:solidFill>
                <a:srgbClr val="82A3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97000">
                        <a:srgbClr val="448EF6"/>
                      </a:gs>
                      <a:gs pos="1770">
                        <a:srgbClr val="65DAF7"/>
                      </a:gs>
                      <a:gs pos="44000">
                        <a:srgbClr val="75C2F6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8">
              <a:extLst>
                <a:ext uri="{FF2B5EF4-FFF2-40B4-BE49-F238E27FC236}">
                  <a16:creationId xmlns:a16="http://schemas.microsoft.com/office/drawing/2014/main" id="{2C773DA5-0E61-4E3B-845B-0C78710D3BA1}"/>
                </a:ext>
              </a:extLst>
            </p:cNvPr>
            <p:cNvSpPr txBox="1"/>
            <p:nvPr/>
          </p:nvSpPr>
          <p:spPr>
            <a:xfrm>
              <a:off x="1964566" y="1749341"/>
              <a:ext cx="2356597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TW" altLang="zh-TW" sz="1800" dirty="0">
                  <a:solidFill>
                    <a:schemeClr val="tx1"/>
                  </a:solidFill>
                </a:rPr>
                <a:t>若家長身份為本市教職員</a:t>
              </a:r>
              <a:r>
                <a:rPr lang="en-US" altLang="zh-TW" sz="1800" dirty="0">
                  <a:solidFill>
                    <a:schemeClr val="tx1"/>
                  </a:solidFill>
                </a:rPr>
                <a:t>(</a:t>
              </a:r>
              <a:r>
                <a:rPr lang="zh-TW" altLang="zh-TW" sz="1800" dirty="0">
                  <a:solidFill>
                    <a:schemeClr val="tx1"/>
                  </a:solidFill>
                </a:rPr>
                <a:t>服務單位本身已使用校務行政系統</a:t>
              </a:r>
              <a:r>
                <a:rPr lang="en-US" altLang="zh-TW" sz="1800" dirty="0">
                  <a:solidFill>
                    <a:schemeClr val="tx1"/>
                  </a:solidFill>
                </a:rPr>
                <a:t>)</a:t>
              </a:r>
              <a:r>
                <a:rPr lang="zh-TW" altLang="zh-TW" sz="1800" dirty="0">
                  <a:solidFill>
                    <a:schemeClr val="tx1"/>
                  </a:solidFill>
                </a:rPr>
                <a:t>，請由系統左上角點出列表→設定→新增子女完成綁定</a:t>
              </a:r>
              <a:r>
                <a:rPr lang="zh-TW" altLang="zh-TW" sz="1800" dirty="0" smtClean="0">
                  <a:solidFill>
                    <a:schemeClr val="tx1"/>
                  </a:solidFill>
                </a:rPr>
                <a:t>。</a:t>
              </a:r>
              <a:endParaRPr lang="en-US" altLang="zh-TW" sz="1800" dirty="0">
                <a:solidFill>
                  <a:schemeClr val="tx1"/>
                </a:solidFill>
              </a:endParaRPr>
            </a:p>
            <a:p>
              <a:pPr algn="l"/>
              <a:r>
                <a:rPr lang="zh-TW" altLang="zh-TW" sz="1200" dirty="0" smtClean="0">
                  <a:solidFill>
                    <a:schemeClr val="tx1"/>
                  </a:solidFill>
                </a:rPr>
                <a:t>（請勿</a:t>
              </a:r>
              <a:r>
                <a:rPr lang="zh-TW" altLang="zh-TW" sz="1200" dirty="0">
                  <a:solidFill>
                    <a:schemeClr val="tx1"/>
                  </a:solidFill>
                </a:rPr>
                <a:t>由教職員身份登出後改由家長身份登入，會無法使用）</a:t>
              </a:r>
              <a:endParaRPr lang="zh-TW" altLang="zh-TW" sz="1600" dirty="0">
                <a:solidFill>
                  <a:schemeClr val="tx1"/>
                </a:solidFill>
              </a:endParaRPr>
            </a:p>
            <a:p>
              <a:pPr lvl="0" algn="l"/>
              <a:endParaRPr lang="zh-TW" altLang="zh-TW" sz="16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99F875-2104-45CB-84BD-084AC1AF15EB}"/>
              </a:ext>
            </a:extLst>
          </p:cNvPr>
          <p:cNvGrpSpPr/>
          <p:nvPr/>
        </p:nvGrpSpPr>
        <p:grpSpPr>
          <a:xfrm>
            <a:off x="506533" y="204873"/>
            <a:ext cx="11347268" cy="1748367"/>
            <a:chOff x="527389" y="204873"/>
            <a:chExt cx="10207111" cy="174836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FB6D418-F2BF-4CA3-81F0-EBA50107C991}"/>
                </a:ext>
              </a:extLst>
            </p:cNvPr>
            <p:cNvSpPr txBox="1"/>
            <p:nvPr/>
          </p:nvSpPr>
          <p:spPr>
            <a:xfrm>
              <a:off x="1535072" y="204873"/>
              <a:ext cx="8191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華康布丁體W7(P)" panose="040B0700000000000000" pitchFamily="82" charset="-120"/>
                  <a:ea typeface="華康布丁體W7(P)" panose="040B0700000000000000" pitchFamily="82" charset="-120"/>
                </a:rPr>
                <a:t>新北校園通</a:t>
              </a:r>
              <a:r>
                <a:rPr lang="zh-TW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華康布丁體W7(P)" panose="040B0700000000000000" pitchFamily="82" charset="-120"/>
                  <a:ea typeface="華康布丁體W7(P)" panose="040B0700000000000000" pitchFamily="82" charset="-120"/>
                </a:rPr>
                <a:t> </a:t>
              </a:r>
              <a:r>
                <a:rPr lang="zh-TW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華康布丁體W7(P)" panose="040B0700000000000000" pitchFamily="82" charset="-120"/>
                  <a:ea typeface="華康布丁體W7(P)" panose="040B0700000000000000" pitchFamily="82" charset="-120"/>
                </a:rPr>
                <a:t> 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華康布丁體W7(P)" panose="040B0700000000000000" pitchFamily="82" charset="-120"/>
                  <a:ea typeface="華康布丁體W7(P)" panose="040B0700000000000000" pitchFamily="82" charset="-120"/>
                </a:rPr>
                <a:t>線上請假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布丁體W7(P)" panose="040B0700000000000000" pitchFamily="82" charset="-120"/>
                <a:ea typeface="華康布丁體W7(P)" panose="040B0700000000000000" pitchFamily="82" charset="-12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4520C5-BABF-459A-B8E0-09C9D2D3E3F1}"/>
                </a:ext>
              </a:extLst>
            </p:cNvPr>
            <p:cNvSpPr txBox="1"/>
            <p:nvPr/>
          </p:nvSpPr>
          <p:spPr>
            <a:xfrm>
              <a:off x="527389" y="999133"/>
              <a:ext cx="102071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114</a:t>
              </a:r>
              <a:r>
                <a:rPr lang="zh-TW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學年</a:t>
              </a:r>
              <a:r>
                <a:rPr lang="zh-TW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度起，全面使用「新北校園通」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APP</a:t>
              </a:r>
              <a:r>
                <a:rPr lang="zh-TW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進行「學生請假」</a:t>
              </a:r>
              <a:r>
                <a:rPr lang="zh-TW" altLang="zh-TW" sz="2800" b="1" dirty="0">
                  <a:latin typeface="華康POP2體W9" panose="040B0909000000000000" pitchFamily="81" charset="-120"/>
                  <a:ea typeface="華康POP2體W9" panose="040B0909000000000000" pitchFamily="81" charset="-120"/>
                </a:rPr>
                <a:t>（需由家長操作）</a:t>
              </a:r>
              <a:r>
                <a:rPr lang="zh-TW" altLang="zh-TW" dirty="0"/>
                <a:t>。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93BD13E-AE02-4AB4-9AA2-63FAEE712852}"/>
              </a:ext>
            </a:extLst>
          </p:cNvPr>
          <p:cNvGrpSpPr/>
          <p:nvPr/>
        </p:nvGrpSpPr>
        <p:grpSpPr>
          <a:xfrm>
            <a:off x="5125008" y="1984660"/>
            <a:ext cx="2520951" cy="4034973"/>
            <a:chOff x="1851478" y="1527629"/>
            <a:chExt cx="2520951" cy="403497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89E71C4-A91F-4206-B45C-3E56EFFE3323}"/>
                </a:ext>
              </a:extLst>
            </p:cNvPr>
            <p:cNvGrpSpPr/>
            <p:nvPr/>
          </p:nvGrpSpPr>
          <p:grpSpPr>
            <a:xfrm>
              <a:off x="1851478" y="1527629"/>
              <a:ext cx="2520951" cy="4034973"/>
              <a:chOff x="1635578" y="1451429"/>
              <a:chExt cx="2520951" cy="4034973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6C45C5E0-FA72-424C-99C5-1C950F839DE5}"/>
                  </a:ext>
                </a:extLst>
              </p:cNvPr>
              <p:cNvSpPr/>
              <p:nvPr/>
            </p:nvSpPr>
            <p:spPr>
              <a:xfrm>
                <a:off x="1640114" y="1451429"/>
                <a:ext cx="2510972" cy="40349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直角三角形 36">
                <a:extLst>
                  <a:ext uri="{FF2B5EF4-FFF2-40B4-BE49-F238E27FC236}">
                    <a16:creationId xmlns:a16="http://schemas.microsoft.com/office/drawing/2014/main" id="{2A0B506F-0AD2-4A97-AFBF-03C102A99869}"/>
                  </a:ext>
                </a:extLst>
              </p:cNvPr>
              <p:cNvSpPr/>
              <p:nvPr/>
            </p:nvSpPr>
            <p:spPr>
              <a:xfrm rot="5400000">
                <a:off x="1621064" y="1465945"/>
                <a:ext cx="609600" cy="580572"/>
              </a:xfrm>
              <a:prstGeom prst="rtTriangle">
                <a:avLst/>
              </a:prstGeom>
              <a:solidFill>
                <a:srgbClr val="7EC3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97000">
                        <a:srgbClr val="448EF6"/>
                      </a:gs>
                      <a:gs pos="1770">
                        <a:srgbClr val="65DAF7"/>
                      </a:gs>
                      <a:gs pos="44000">
                        <a:srgbClr val="75C2F6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8" name="直角三角形 37">
                <a:extLst>
                  <a:ext uri="{FF2B5EF4-FFF2-40B4-BE49-F238E27FC236}">
                    <a16:creationId xmlns:a16="http://schemas.microsoft.com/office/drawing/2014/main" id="{AC982038-9FB5-4485-993A-A9AA136D8D4D}"/>
                  </a:ext>
                </a:extLst>
              </p:cNvPr>
              <p:cNvSpPr/>
              <p:nvPr/>
            </p:nvSpPr>
            <p:spPr>
              <a:xfrm rot="5400000" flipH="1" flipV="1">
                <a:off x="3223360" y="4553233"/>
                <a:ext cx="955929" cy="910409"/>
              </a:xfrm>
              <a:prstGeom prst="rtTriangle">
                <a:avLst/>
              </a:prstGeom>
              <a:solidFill>
                <a:srgbClr val="7EC3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97000">
                        <a:srgbClr val="448EF6"/>
                      </a:gs>
                      <a:gs pos="1770">
                        <a:srgbClr val="65DAF7"/>
                      </a:gs>
                      <a:gs pos="44000">
                        <a:srgbClr val="75C2F6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88">
              <a:extLst>
                <a:ext uri="{FF2B5EF4-FFF2-40B4-BE49-F238E27FC236}">
                  <a16:creationId xmlns:a16="http://schemas.microsoft.com/office/drawing/2014/main" id="{0D5771D9-FD42-47A5-BE36-3E03F33165CA}"/>
                </a:ext>
              </a:extLst>
            </p:cNvPr>
            <p:cNvSpPr txBox="1"/>
            <p:nvPr/>
          </p:nvSpPr>
          <p:spPr>
            <a:xfrm>
              <a:off x="2105205" y="1750311"/>
              <a:ext cx="219584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algn="l"/>
              <a:r>
                <a:rPr lang="zh-TW" altLang="zh-TW" sz="1800" dirty="0">
                  <a:solidFill>
                    <a:schemeClr val="tx1"/>
                  </a:solidFill>
                </a:rPr>
                <a:t>請家長與同學提前下載「新北校園通」</a:t>
              </a:r>
              <a:r>
                <a:rPr lang="en-US" altLang="zh-TW" sz="1800" dirty="0">
                  <a:solidFill>
                    <a:schemeClr val="tx1"/>
                  </a:solidFill>
                </a:rPr>
                <a:t>APP</a:t>
              </a:r>
              <a:r>
                <a:rPr lang="zh-TW" altLang="zh-TW" sz="1800" dirty="0">
                  <a:solidFill>
                    <a:schemeClr val="tx1"/>
                  </a:solidFill>
                </a:rPr>
                <a:t>並完成綁定，以利使用。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99" y="417303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FB6D418-F2BF-4CA3-81F0-EBA50107C991}"/>
              </a:ext>
            </a:extLst>
          </p:cNvPr>
          <p:cNvSpPr txBox="1"/>
          <p:nvPr/>
        </p:nvSpPr>
        <p:spPr>
          <a:xfrm>
            <a:off x="1426603" y="293500"/>
            <a:ext cx="8594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線上請假</a:t>
            </a:r>
            <a:r>
              <a:rPr lang="en-US" altLang="zh-T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~</a:t>
            </a:r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請假簽核流程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006" y="1453455"/>
            <a:ext cx="11719099" cy="403187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：家長→導師→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：家長→導師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校安人員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→生輔組長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：家長→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導師→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校安人員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輔組長→學務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五日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以上：家長→導師→生輔組長→學務主任→校長→完成</a:t>
            </a:r>
          </a:p>
        </p:txBody>
      </p:sp>
    </p:spTree>
    <p:extLst>
      <p:ext uri="{BB962C8B-B14F-4D97-AF65-F5344CB8AC3E}">
        <p14:creationId xmlns:p14="http://schemas.microsoft.com/office/powerpoint/2010/main" val="385907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FB6D418-F2BF-4CA3-81F0-EBA50107C991}"/>
              </a:ext>
            </a:extLst>
          </p:cNvPr>
          <p:cNvSpPr txBox="1"/>
          <p:nvPr/>
        </p:nvSpPr>
        <p:spPr>
          <a:xfrm>
            <a:off x="1364061" y="110620"/>
            <a:ext cx="8594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線上請假</a:t>
            </a:r>
            <a:r>
              <a:rPr lang="en-US" altLang="zh-T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請假檢附證明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171" y="1081360"/>
            <a:ext cx="11887200" cy="526297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事假須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檢附「相關證明」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附件於系統上傳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於事前送出假單，並請准。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須檢附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據。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日以上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病假，須檢附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醫院診斷證明書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喪假須檢附訃文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相關證明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本校學生學習評量辦法暨補充規定第六條「學生於定期考試時有關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請假之說明：第一為法定傳染者；第二必須由區域醫院以上醫師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開具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因重病導致不克參加考試』之醫師診斷證明書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40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FB6D418-F2BF-4CA3-81F0-EBA50107C991}"/>
              </a:ext>
            </a:extLst>
          </p:cNvPr>
          <p:cNvSpPr txBox="1"/>
          <p:nvPr/>
        </p:nvSpPr>
        <p:spPr>
          <a:xfrm>
            <a:off x="1364061" y="110620"/>
            <a:ext cx="8594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線上請假</a:t>
            </a:r>
            <a:r>
              <a:rPr lang="en-US" altLang="zh-T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~</a:t>
            </a:r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請假檢附證明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171" y="1081360"/>
            <a:ext cx="11887200" cy="332398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調適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每日上午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打電話至學務處告知，並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半日或一日為單位，且一學期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以三日為限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學期中有出國旅遊，請提早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天向學務主任報備，線上請假需上傳機票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照片，返校後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</a:t>
            </a:r>
            <a:r>
              <a:rPr lang="zh-TW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學習心得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請於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完成請假，逾時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以曠課處理。</a:t>
            </a:r>
          </a:p>
        </p:txBody>
      </p:sp>
    </p:spTree>
    <p:extLst>
      <p:ext uri="{BB962C8B-B14F-4D97-AF65-F5344CB8AC3E}">
        <p14:creationId xmlns:p14="http://schemas.microsoft.com/office/powerpoint/2010/main" val="203705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FB6D418-F2BF-4CA3-81F0-EBA50107C991}"/>
              </a:ext>
            </a:extLst>
          </p:cNvPr>
          <p:cNvSpPr txBox="1"/>
          <p:nvPr/>
        </p:nvSpPr>
        <p:spPr>
          <a:xfrm>
            <a:off x="915450" y="80756"/>
            <a:ext cx="10333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新北校園通</a:t>
            </a:r>
            <a:r>
              <a:rPr lang="en-US" altLang="zh-TW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app-</a:t>
            </a:r>
            <a:r>
              <a:rPr lang="zh-TW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學生請假操作說明</a:t>
            </a:r>
            <a:r>
              <a:rPr lang="en-US" altLang="zh-TW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_</a:t>
            </a:r>
            <a:r>
              <a:rPr lang="zh-TW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家長版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486" y="907314"/>
            <a:ext cx="11531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1.</a:t>
            </a:r>
            <a:r>
              <a:rPr lang="zh-TW" altLang="en-US" sz="24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家長</a:t>
            </a:r>
            <a:r>
              <a:rPr lang="zh-TW" altLang="en-US" sz="2400" dirty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幫學生線上請假：使用</a:t>
            </a:r>
            <a:r>
              <a:rPr lang="zh-TW" altLang="en-US" sz="24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新北校園通</a:t>
            </a:r>
            <a:r>
              <a:rPr lang="en-US" altLang="zh-TW" sz="2400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app</a:t>
            </a:r>
            <a:r>
              <a:rPr lang="zh-TW" altLang="en-US" sz="24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。  </a:t>
            </a:r>
            <a:r>
              <a:rPr lang="en-US" altLang="zh-TW" sz="24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2.</a:t>
            </a:r>
            <a:r>
              <a:rPr lang="zh-TW" altLang="en-US" sz="24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自</a:t>
            </a:r>
            <a:r>
              <a:rPr lang="en-US" altLang="zh-TW" sz="2400" dirty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play</a:t>
            </a:r>
            <a:r>
              <a:rPr lang="zh-TW" altLang="en-US" sz="2400" dirty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商店下載後，進行註冊。</a:t>
            </a:r>
            <a:endParaRPr lang="zh-TW" altLang="en-US" sz="2400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257" t="21469" r="7461" b="6053"/>
          <a:stretch/>
        </p:blipFill>
        <p:spPr>
          <a:xfrm>
            <a:off x="212436" y="1443075"/>
            <a:ext cx="11739419" cy="53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3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22DF065-1938-4C16-9BD8-00200DB86C53}"/>
              </a:ext>
            </a:extLst>
          </p:cNvPr>
          <p:cNvSpPr/>
          <p:nvPr/>
        </p:nvSpPr>
        <p:spPr>
          <a:xfrm>
            <a:off x="7669706" y="3039737"/>
            <a:ext cx="2983256" cy="277452"/>
          </a:xfrm>
          <a:prstGeom prst="roundRect">
            <a:avLst>
              <a:gd name="adj" fmla="val 50000"/>
            </a:avLst>
          </a:prstGeom>
          <a:solidFill>
            <a:srgbClr val="82A3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980087B-5547-47AA-80DC-9B079F1A2A39}"/>
              </a:ext>
            </a:extLst>
          </p:cNvPr>
          <p:cNvSpPr/>
          <p:nvPr/>
        </p:nvSpPr>
        <p:spPr>
          <a:xfrm>
            <a:off x="5417811" y="3039737"/>
            <a:ext cx="2697770" cy="277452"/>
          </a:xfrm>
          <a:prstGeom prst="roundRect">
            <a:avLst>
              <a:gd name="adj" fmla="val 50000"/>
            </a:avLst>
          </a:prstGeom>
          <a:solidFill>
            <a:srgbClr val="7EC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3A76B4E-2C56-4670-82DF-33E96065FCD5}"/>
              </a:ext>
            </a:extLst>
          </p:cNvPr>
          <p:cNvSpPr/>
          <p:nvPr/>
        </p:nvSpPr>
        <p:spPr>
          <a:xfrm>
            <a:off x="3081537" y="3039737"/>
            <a:ext cx="2686769" cy="277452"/>
          </a:xfrm>
          <a:prstGeom prst="roundRect">
            <a:avLst>
              <a:gd name="adj" fmla="val 50000"/>
            </a:avLst>
          </a:prstGeom>
          <a:solidFill>
            <a:srgbClr val="DFC3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7762E44-A1B7-485D-89EA-26D16A99DB3A}"/>
              </a:ext>
            </a:extLst>
          </p:cNvPr>
          <p:cNvSpPr/>
          <p:nvPr/>
        </p:nvSpPr>
        <p:spPr>
          <a:xfrm>
            <a:off x="1103611" y="3039737"/>
            <a:ext cx="2336274" cy="277452"/>
          </a:xfrm>
          <a:prstGeom prst="roundRect">
            <a:avLst>
              <a:gd name="adj" fmla="val 50000"/>
            </a:avLst>
          </a:prstGeom>
          <a:solidFill>
            <a:srgbClr val="C8C8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Callout 9">
            <a:extLst>
              <a:ext uri="{FF2B5EF4-FFF2-40B4-BE49-F238E27FC236}">
                <a16:creationId xmlns:a16="http://schemas.microsoft.com/office/drawing/2014/main" id="{B724A9E3-A19B-45E2-8BA5-D923253AB5F8}"/>
              </a:ext>
            </a:extLst>
          </p:cNvPr>
          <p:cNvSpPr/>
          <p:nvPr/>
        </p:nvSpPr>
        <p:spPr>
          <a:xfrm>
            <a:off x="2883703" y="1747611"/>
            <a:ext cx="980390" cy="939502"/>
          </a:xfrm>
          <a:prstGeom prst="wedgeEllipseCallout">
            <a:avLst>
              <a:gd name="adj1" fmla="val -3005"/>
              <a:gd name="adj2" fmla="val 76973"/>
            </a:avLst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Callout 10">
            <a:extLst>
              <a:ext uri="{FF2B5EF4-FFF2-40B4-BE49-F238E27FC236}">
                <a16:creationId xmlns:a16="http://schemas.microsoft.com/office/drawing/2014/main" id="{939D7E80-105A-43C0-A933-8DF000FBD5FC}"/>
              </a:ext>
            </a:extLst>
          </p:cNvPr>
          <p:cNvSpPr/>
          <p:nvPr/>
        </p:nvSpPr>
        <p:spPr>
          <a:xfrm>
            <a:off x="5249830" y="1849341"/>
            <a:ext cx="886122" cy="849166"/>
          </a:xfrm>
          <a:prstGeom prst="wedgeEllipseCallout">
            <a:avLst>
              <a:gd name="adj1" fmla="val -3005"/>
              <a:gd name="adj2" fmla="val 76973"/>
            </a:avLst>
          </a:prstGeom>
          <a:solidFill>
            <a:srgbClr val="DF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Callout 11">
            <a:extLst>
              <a:ext uri="{FF2B5EF4-FFF2-40B4-BE49-F238E27FC236}">
                <a16:creationId xmlns:a16="http://schemas.microsoft.com/office/drawing/2014/main" id="{22944568-F6C7-4710-B387-CB001176B26A}"/>
              </a:ext>
            </a:extLst>
          </p:cNvPr>
          <p:cNvSpPr/>
          <p:nvPr/>
        </p:nvSpPr>
        <p:spPr>
          <a:xfrm>
            <a:off x="7468708" y="1497414"/>
            <a:ext cx="1187778" cy="1138242"/>
          </a:xfrm>
          <a:prstGeom prst="wedgeEllipseCallout">
            <a:avLst>
              <a:gd name="adj1" fmla="val -3005"/>
              <a:gd name="adj2" fmla="val 76973"/>
            </a:avLst>
          </a:prstGeom>
          <a:solidFill>
            <a:srgbClr val="7E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Callout 12">
            <a:extLst>
              <a:ext uri="{FF2B5EF4-FFF2-40B4-BE49-F238E27FC236}">
                <a16:creationId xmlns:a16="http://schemas.microsoft.com/office/drawing/2014/main" id="{6190F698-4E9B-4D81-A2D5-8E0B7A7C0ECB}"/>
              </a:ext>
            </a:extLst>
          </p:cNvPr>
          <p:cNvSpPr/>
          <p:nvPr/>
        </p:nvSpPr>
        <p:spPr>
          <a:xfrm>
            <a:off x="10114061" y="1849341"/>
            <a:ext cx="886122" cy="849166"/>
          </a:xfrm>
          <a:prstGeom prst="wedgeEllipseCallout">
            <a:avLst>
              <a:gd name="adj1" fmla="val -3005"/>
              <a:gd name="adj2" fmla="val 76973"/>
            </a:avLst>
          </a:prstGeom>
          <a:solidFill>
            <a:srgbClr val="82A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06B6C-9336-4945-B1F6-9231B7669C78}"/>
              </a:ext>
            </a:extLst>
          </p:cNvPr>
          <p:cNvSpPr txBox="1"/>
          <p:nvPr/>
        </p:nvSpPr>
        <p:spPr>
          <a:xfrm>
            <a:off x="2856278" y="3039737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en-US" sz="1000" b="1" dirty="0">
                <a:solidFill>
                  <a:srgbClr val="FEFEF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E5943E-ADF6-4789-A905-1AB6F2942052}"/>
              </a:ext>
            </a:extLst>
          </p:cNvPr>
          <p:cNvSpPr txBox="1"/>
          <p:nvPr/>
        </p:nvSpPr>
        <p:spPr>
          <a:xfrm>
            <a:off x="5222406" y="3039737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en-US" sz="1000" b="1">
                <a:solidFill>
                  <a:srgbClr val="FEFEFE"/>
                </a:solidFill>
                <a:cs typeface="+mn-ea"/>
                <a:sym typeface="+mn-lt"/>
              </a:rPr>
              <a:t>02</a:t>
            </a:r>
            <a:endParaRPr lang="en-US" sz="10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8E94E2-B30B-44E1-8AA9-895A6D6AC7F5}"/>
              </a:ext>
            </a:extLst>
          </p:cNvPr>
          <p:cNvSpPr txBox="1"/>
          <p:nvPr/>
        </p:nvSpPr>
        <p:spPr>
          <a:xfrm>
            <a:off x="7531973" y="3039737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en-US" sz="1000" b="1" dirty="0">
                <a:solidFill>
                  <a:srgbClr val="FEFEF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3A33F0-68CA-4CD8-9132-31E7AF51A904}"/>
              </a:ext>
            </a:extLst>
          </p:cNvPr>
          <p:cNvSpPr txBox="1"/>
          <p:nvPr/>
        </p:nvSpPr>
        <p:spPr>
          <a:xfrm>
            <a:off x="10096064" y="3039737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en-US" sz="1000" b="1">
                <a:solidFill>
                  <a:srgbClr val="FEFEFE"/>
                </a:solidFill>
                <a:cs typeface="+mn-ea"/>
                <a:sym typeface="+mn-lt"/>
              </a:rPr>
              <a:t>04</a:t>
            </a:r>
            <a:endParaRPr lang="en-US" sz="10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7" name="Freeform 120">
            <a:extLst>
              <a:ext uri="{FF2B5EF4-FFF2-40B4-BE49-F238E27FC236}">
                <a16:creationId xmlns:a16="http://schemas.microsoft.com/office/drawing/2014/main" id="{3089AB1E-66E4-4738-86AE-D2F615A0D524}"/>
              </a:ext>
            </a:extLst>
          </p:cNvPr>
          <p:cNvSpPr>
            <a:spLocks noEditPoints="1"/>
          </p:cNvSpPr>
          <p:nvPr/>
        </p:nvSpPr>
        <p:spPr bwMode="auto">
          <a:xfrm>
            <a:off x="7768793" y="1748318"/>
            <a:ext cx="557418" cy="642948"/>
          </a:xfrm>
          <a:custGeom>
            <a:avLst/>
            <a:gdLst>
              <a:gd name="T0" fmla="*/ 62 w 80"/>
              <a:gd name="T1" fmla="*/ 22 h 92"/>
              <a:gd name="T2" fmla="*/ 37 w 80"/>
              <a:gd name="T3" fmla="*/ 43 h 92"/>
              <a:gd name="T4" fmla="*/ 37 w 80"/>
              <a:gd name="T5" fmla="*/ 33 h 92"/>
              <a:gd name="T6" fmla="*/ 5 w 80"/>
              <a:gd name="T7" fmla="*/ 58 h 92"/>
              <a:gd name="T8" fmla="*/ 0 w 80"/>
              <a:gd name="T9" fmla="*/ 58 h 92"/>
              <a:gd name="T10" fmla="*/ 37 w 80"/>
              <a:gd name="T11" fmla="*/ 10 h 92"/>
              <a:gd name="T12" fmla="*/ 37 w 80"/>
              <a:gd name="T13" fmla="*/ 0 h 92"/>
              <a:gd name="T14" fmla="*/ 62 w 80"/>
              <a:gd name="T15" fmla="*/ 22 h 92"/>
              <a:gd name="T16" fmla="*/ 44 w 80"/>
              <a:gd name="T17" fmla="*/ 59 h 92"/>
              <a:gd name="T18" fmla="*/ 44 w 80"/>
              <a:gd name="T19" fmla="*/ 49 h 92"/>
              <a:gd name="T20" fmla="*/ 16 w 80"/>
              <a:gd name="T21" fmla="*/ 71 h 92"/>
              <a:gd name="T22" fmla="*/ 44 w 80"/>
              <a:gd name="T23" fmla="*/ 92 h 92"/>
              <a:gd name="T24" fmla="*/ 44 w 80"/>
              <a:gd name="T25" fmla="*/ 82 h 92"/>
              <a:gd name="T26" fmla="*/ 80 w 80"/>
              <a:gd name="T27" fmla="*/ 37 h 92"/>
              <a:gd name="T28" fmla="*/ 75 w 80"/>
              <a:gd name="T29" fmla="*/ 37 h 92"/>
              <a:gd name="T30" fmla="*/ 44 w 80"/>
              <a:gd name="T31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21">
            <a:extLst>
              <a:ext uri="{FF2B5EF4-FFF2-40B4-BE49-F238E27FC236}">
                <a16:creationId xmlns:a16="http://schemas.microsoft.com/office/drawing/2014/main" id="{30E1D9D8-C928-4039-8209-213BF61A1BC1}"/>
              </a:ext>
            </a:extLst>
          </p:cNvPr>
          <p:cNvSpPr>
            <a:spLocks noEditPoints="1"/>
          </p:cNvSpPr>
          <p:nvPr/>
        </p:nvSpPr>
        <p:spPr bwMode="auto">
          <a:xfrm>
            <a:off x="10409824" y="2068618"/>
            <a:ext cx="263525" cy="404813"/>
          </a:xfrm>
          <a:custGeom>
            <a:avLst/>
            <a:gdLst>
              <a:gd name="T0" fmla="*/ 31 w 70"/>
              <a:gd name="T1" fmla="*/ 20 h 108"/>
              <a:gd name="T2" fmla="*/ 36 w 70"/>
              <a:gd name="T3" fmla="*/ 20 h 108"/>
              <a:gd name="T4" fmla="*/ 51 w 70"/>
              <a:gd name="T5" fmla="*/ 32 h 108"/>
              <a:gd name="T6" fmla="*/ 62 w 70"/>
              <a:gd name="T7" fmla="*/ 51 h 108"/>
              <a:gd name="T8" fmla="*/ 64 w 70"/>
              <a:gd name="T9" fmla="*/ 69 h 108"/>
              <a:gd name="T10" fmla="*/ 63 w 70"/>
              <a:gd name="T11" fmla="*/ 74 h 108"/>
              <a:gd name="T12" fmla="*/ 54 w 70"/>
              <a:gd name="T13" fmla="*/ 60 h 108"/>
              <a:gd name="T14" fmla="*/ 49 w 70"/>
              <a:gd name="T15" fmla="*/ 55 h 108"/>
              <a:gd name="T16" fmla="*/ 41 w 70"/>
              <a:gd name="T17" fmla="*/ 42 h 108"/>
              <a:gd name="T18" fmla="*/ 40 w 70"/>
              <a:gd name="T19" fmla="*/ 34 h 108"/>
              <a:gd name="T20" fmla="*/ 31 w 70"/>
              <a:gd name="T21" fmla="*/ 20 h 108"/>
              <a:gd name="T22" fmla="*/ 39 w 70"/>
              <a:gd name="T23" fmla="*/ 60 h 108"/>
              <a:gd name="T24" fmla="*/ 36 w 70"/>
              <a:gd name="T25" fmla="*/ 70 h 108"/>
              <a:gd name="T26" fmla="*/ 54 w 70"/>
              <a:gd name="T27" fmla="*/ 103 h 108"/>
              <a:gd name="T28" fmla="*/ 65 w 70"/>
              <a:gd name="T29" fmla="*/ 106 h 108"/>
              <a:gd name="T30" fmla="*/ 65 w 70"/>
              <a:gd name="T31" fmla="*/ 106 h 108"/>
              <a:gd name="T32" fmla="*/ 68 w 70"/>
              <a:gd name="T33" fmla="*/ 95 h 108"/>
              <a:gd name="T34" fmla="*/ 49 w 70"/>
              <a:gd name="T35" fmla="*/ 63 h 108"/>
              <a:gd name="T36" fmla="*/ 39 w 70"/>
              <a:gd name="T37" fmla="*/ 60 h 108"/>
              <a:gd name="T38" fmla="*/ 39 w 70"/>
              <a:gd name="T39" fmla="*/ 60 h 108"/>
              <a:gd name="T40" fmla="*/ 5 w 70"/>
              <a:gd name="T41" fmla="*/ 2 h 108"/>
              <a:gd name="T42" fmla="*/ 2 w 70"/>
              <a:gd name="T43" fmla="*/ 13 h 108"/>
              <a:gd name="T44" fmla="*/ 21 w 70"/>
              <a:gd name="T45" fmla="*/ 45 h 108"/>
              <a:gd name="T46" fmla="*/ 32 w 70"/>
              <a:gd name="T47" fmla="*/ 48 h 108"/>
              <a:gd name="T48" fmla="*/ 32 w 70"/>
              <a:gd name="T49" fmla="*/ 48 h 108"/>
              <a:gd name="T50" fmla="*/ 35 w 70"/>
              <a:gd name="T51" fmla="*/ 37 h 108"/>
              <a:gd name="T52" fmla="*/ 16 w 70"/>
              <a:gd name="T53" fmla="*/ 5 h 108"/>
              <a:gd name="T54" fmla="*/ 5 w 70"/>
              <a:gd name="T55" fmla="*/ 2 h 108"/>
              <a:gd name="T56" fmla="*/ 5 w 70"/>
              <a:gd name="T57" fmla="*/ 2 h 108"/>
              <a:gd name="T58" fmla="*/ 39 w 70"/>
              <a:gd name="T59" fmla="*/ 88 h 108"/>
              <a:gd name="T60" fmla="*/ 31 w 70"/>
              <a:gd name="T61" fmla="*/ 73 h 108"/>
              <a:gd name="T62" fmla="*/ 29 w 70"/>
              <a:gd name="T63" fmla="*/ 66 h 108"/>
              <a:gd name="T64" fmla="*/ 22 w 70"/>
              <a:gd name="T65" fmla="*/ 53 h 108"/>
              <a:gd name="T66" fmla="*/ 16 w 70"/>
              <a:gd name="T67" fmla="*/ 48 h 108"/>
              <a:gd name="T68" fmla="*/ 8 w 70"/>
              <a:gd name="T69" fmla="*/ 33 h 108"/>
              <a:gd name="T70" fmla="*/ 6 w 70"/>
              <a:gd name="T71" fmla="*/ 38 h 108"/>
              <a:gd name="T72" fmla="*/ 8 w 70"/>
              <a:gd name="T73" fmla="*/ 57 h 108"/>
              <a:gd name="T74" fmla="*/ 19 w 70"/>
              <a:gd name="T75" fmla="*/ 75 h 108"/>
              <a:gd name="T76" fmla="*/ 34 w 70"/>
              <a:gd name="T77" fmla="*/ 87 h 108"/>
              <a:gd name="T78" fmla="*/ 39 w 70"/>
              <a:gd name="T79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108">
                <a:moveTo>
                  <a:pt x="31" y="20"/>
                </a:moveTo>
                <a:cubicBezTo>
                  <a:pt x="33" y="20"/>
                  <a:pt x="34" y="20"/>
                  <a:pt x="36" y="20"/>
                </a:cubicBezTo>
                <a:cubicBezTo>
                  <a:pt x="42" y="22"/>
                  <a:pt x="48" y="26"/>
                  <a:pt x="51" y="32"/>
                </a:cubicBezTo>
                <a:cubicBezTo>
                  <a:pt x="62" y="51"/>
                  <a:pt x="62" y="51"/>
                  <a:pt x="62" y="51"/>
                </a:cubicBezTo>
                <a:cubicBezTo>
                  <a:pt x="65" y="56"/>
                  <a:pt x="66" y="63"/>
                  <a:pt x="64" y="69"/>
                </a:cubicBezTo>
                <a:cubicBezTo>
                  <a:pt x="64" y="71"/>
                  <a:pt x="63" y="73"/>
                  <a:pt x="63" y="74"/>
                </a:cubicBezTo>
                <a:cubicBezTo>
                  <a:pt x="54" y="60"/>
                  <a:pt x="54" y="60"/>
                  <a:pt x="54" y="60"/>
                </a:cubicBezTo>
                <a:cubicBezTo>
                  <a:pt x="53" y="58"/>
                  <a:pt x="51" y="56"/>
                  <a:pt x="49" y="55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39"/>
                  <a:pt x="41" y="37"/>
                  <a:pt x="40" y="34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39" y="60"/>
                </a:moveTo>
                <a:cubicBezTo>
                  <a:pt x="35" y="62"/>
                  <a:pt x="34" y="67"/>
                  <a:pt x="36" y="70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7" y="107"/>
                  <a:pt x="61" y="108"/>
                  <a:pt x="65" y="106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4"/>
                  <a:pt x="70" y="99"/>
                  <a:pt x="68" y="95"/>
                </a:cubicBezTo>
                <a:cubicBezTo>
                  <a:pt x="49" y="63"/>
                  <a:pt x="49" y="63"/>
                  <a:pt x="49" y="63"/>
                </a:cubicBezTo>
                <a:cubicBezTo>
                  <a:pt x="47" y="59"/>
                  <a:pt x="42" y="57"/>
                  <a:pt x="39" y="60"/>
                </a:cubicBezTo>
                <a:cubicBezTo>
                  <a:pt x="39" y="60"/>
                  <a:pt x="39" y="60"/>
                  <a:pt x="39" y="60"/>
                </a:cubicBezTo>
                <a:close/>
                <a:moveTo>
                  <a:pt x="5" y="2"/>
                </a:moveTo>
                <a:cubicBezTo>
                  <a:pt x="2" y="4"/>
                  <a:pt x="0" y="9"/>
                  <a:pt x="2" y="13"/>
                </a:cubicBezTo>
                <a:cubicBezTo>
                  <a:pt x="21" y="45"/>
                  <a:pt x="21" y="45"/>
                  <a:pt x="21" y="45"/>
                </a:cubicBezTo>
                <a:cubicBezTo>
                  <a:pt x="23" y="49"/>
                  <a:pt x="28" y="50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6" y="46"/>
                  <a:pt x="37" y="41"/>
                  <a:pt x="35" y="3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1"/>
                  <a:pt x="9" y="0"/>
                  <a:pt x="5" y="2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39" y="88"/>
                </a:moveTo>
                <a:cubicBezTo>
                  <a:pt x="31" y="73"/>
                  <a:pt x="31" y="73"/>
                  <a:pt x="31" y="73"/>
                </a:cubicBezTo>
                <a:cubicBezTo>
                  <a:pt x="30" y="71"/>
                  <a:pt x="29" y="69"/>
                  <a:pt x="29" y="66"/>
                </a:cubicBezTo>
                <a:cubicBezTo>
                  <a:pt x="22" y="53"/>
                  <a:pt x="22" y="53"/>
                  <a:pt x="22" y="53"/>
                </a:cubicBezTo>
                <a:cubicBezTo>
                  <a:pt x="19" y="52"/>
                  <a:pt x="18" y="50"/>
                  <a:pt x="16" y="48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4"/>
                  <a:pt x="6" y="36"/>
                  <a:pt x="6" y="38"/>
                </a:cubicBezTo>
                <a:cubicBezTo>
                  <a:pt x="4" y="44"/>
                  <a:pt x="5" y="51"/>
                  <a:pt x="8" y="57"/>
                </a:cubicBezTo>
                <a:cubicBezTo>
                  <a:pt x="19" y="75"/>
                  <a:pt x="19" y="75"/>
                  <a:pt x="19" y="75"/>
                </a:cubicBezTo>
                <a:cubicBezTo>
                  <a:pt x="22" y="81"/>
                  <a:pt x="28" y="85"/>
                  <a:pt x="34" y="87"/>
                </a:cubicBezTo>
                <a:cubicBezTo>
                  <a:pt x="36" y="87"/>
                  <a:pt x="38" y="88"/>
                  <a:pt x="39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145">
            <a:extLst>
              <a:ext uri="{FF2B5EF4-FFF2-40B4-BE49-F238E27FC236}">
                <a16:creationId xmlns:a16="http://schemas.microsoft.com/office/drawing/2014/main" id="{4F44DC94-7E50-42FB-874C-A1669DF273B7}"/>
              </a:ext>
            </a:extLst>
          </p:cNvPr>
          <p:cNvSpPr>
            <a:spLocks noEditPoints="1"/>
          </p:cNvSpPr>
          <p:nvPr/>
        </p:nvSpPr>
        <p:spPr bwMode="auto">
          <a:xfrm>
            <a:off x="5562271" y="2111065"/>
            <a:ext cx="368300" cy="371475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98">
            <a:extLst>
              <a:ext uri="{FF2B5EF4-FFF2-40B4-BE49-F238E27FC236}">
                <a16:creationId xmlns:a16="http://schemas.microsoft.com/office/drawing/2014/main" id="{0FAFD2CF-E741-4E2C-8850-974173F1AA57}"/>
              </a:ext>
            </a:extLst>
          </p:cNvPr>
          <p:cNvSpPr>
            <a:spLocks noEditPoints="1"/>
          </p:cNvSpPr>
          <p:nvPr/>
        </p:nvSpPr>
        <p:spPr bwMode="auto">
          <a:xfrm>
            <a:off x="3165657" y="2092323"/>
            <a:ext cx="390525" cy="228600"/>
          </a:xfrm>
          <a:custGeom>
            <a:avLst/>
            <a:gdLst>
              <a:gd name="T0" fmla="*/ 61 w 246"/>
              <a:gd name="T1" fmla="*/ 0 h 144"/>
              <a:gd name="T2" fmla="*/ 189 w 246"/>
              <a:gd name="T3" fmla="*/ 0 h 144"/>
              <a:gd name="T4" fmla="*/ 246 w 246"/>
              <a:gd name="T5" fmla="*/ 80 h 144"/>
              <a:gd name="T6" fmla="*/ 232 w 246"/>
              <a:gd name="T7" fmla="*/ 80 h 144"/>
              <a:gd name="T8" fmla="*/ 232 w 246"/>
              <a:gd name="T9" fmla="*/ 130 h 144"/>
              <a:gd name="T10" fmla="*/ 246 w 246"/>
              <a:gd name="T11" fmla="*/ 130 h 144"/>
              <a:gd name="T12" fmla="*/ 246 w 246"/>
              <a:gd name="T13" fmla="*/ 144 h 144"/>
              <a:gd name="T14" fmla="*/ 0 w 246"/>
              <a:gd name="T15" fmla="*/ 144 h 144"/>
              <a:gd name="T16" fmla="*/ 0 w 246"/>
              <a:gd name="T17" fmla="*/ 130 h 144"/>
              <a:gd name="T18" fmla="*/ 19 w 246"/>
              <a:gd name="T19" fmla="*/ 130 h 144"/>
              <a:gd name="T20" fmla="*/ 19 w 246"/>
              <a:gd name="T21" fmla="*/ 87 h 144"/>
              <a:gd name="T22" fmla="*/ 7 w 246"/>
              <a:gd name="T23" fmla="*/ 87 h 144"/>
              <a:gd name="T24" fmla="*/ 0 w 246"/>
              <a:gd name="T25" fmla="*/ 73 h 144"/>
              <a:gd name="T26" fmla="*/ 61 w 246"/>
              <a:gd name="T27" fmla="*/ 0 h 144"/>
              <a:gd name="T28" fmla="*/ 61 w 246"/>
              <a:gd name="T29" fmla="*/ 0 h 144"/>
              <a:gd name="T30" fmla="*/ 213 w 246"/>
              <a:gd name="T31" fmla="*/ 130 h 144"/>
              <a:gd name="T32" fmla="*/ 213 w 246"/>
              <a:gd name="T33" fmla="*/ 80 h 144"/>
              <a:gd name="T34" fmla="*/ 142 w 246"/>
              <a:gd name="T35" fmla="*/ 80 h 144"/>
              <a:gd name="T36" fmla="*/ 142 w 246"/>
              <a:gd name="T37" fmla="*/ 130 h 144"/>
              <a:gd name="T38" fmla="*/ 151 w 246"/>
              <a:gd name="T39" fmla="*/ 130 h 144"/>
              <a:gd name="T40" fmla="*/ 151 w 246"/>
              <a:gd name="T41" fmla="*/ 85 h 144"/>
              <a:gd name="T42" fmla="*/ 180 w 246"/>
              <a:gd name="T43" fmla="*/ 85 h 144"/>
              <a:gd name="T44" fmla="*/ 180 w 246"/>
              <a:gd name="T45" fmla="*/ 130 h 144"/>
              <a:gd name="T46" fmla="*/ 213 w 246"/>
              <a:gd name="T47" fmla="*/ 130 h 144"/>
              <a:gd name="T48" fmla="*/ 213 w 246"/>
              <a:gd name="T49" fmla="*/ 130 h 144"/>
              <a:gd name="T50" fmla="*/ 123 w 246"/>
              <a:gd name="T51" fmla="*/ 130 h 144"/>
              <a:gd name="T52" fmla="*/ 123 w 246"/>
              <a:gd name="T53" fmla="*/ 80 h 144"/>
              <a:gd name="T54" fmla="*/ 118 w 246"/>
              <a:gd name="T55" fmla="*/ 80 h 144"/>
              <a:gd name="T56" fmla="*/ 71 w 246"/>
              <a:gd name="T57" fmla="*/ 14 h 144"/>
              <a:gd name="T58" fmla="*/ 26 w 246"/>
              <a:gd name="T59" fmla="*/ 68 h 144"/>
              <a:gd name="T60" fmla="*/ 28 w 246"/>
              <a:gd name="T61" fmla="*/ 68 h 144"/>
              <a:gd name="T62" fmla="*/ 38 w 246"/>
              <a:gd name="T63" fmla="*/ 68 h 144"/>
              <a:gd name="T64" fmla="*/ 38 w 246"/>
              <a:gd name="T65" fmla="*/ 130 h 144"/>
              <a:gd name="T66" fmla="*/ 123 w 246"/>
              <a:gd name="T67" fmla="*/ 130 h 144"/>
              <a:gd name="T68" fmla="*/ 123 w 246"/>
              <a:gd name="T69" fmla="*/ 130 h 144"/>
              <a:gd name="T70" fmla="*/ 61 w 246"/>
              <a:gd name="T71" fmla="*/ 78 h 144"/>
              <a:gd name="T72" fmla="*/ 61 w 246"/>
              <a:gd name="T73" fmla="*/ 113 h 144"/>
              <a:gd name="T74" fmla="*/ 85 w 246"/>
              <a:gd name="T75" fmla="*/ 113 h 144"/>
              <a:gd name="T76" fmla="*/ 85 w 246"/>
              <a:gd name="T77" fmla="*/ 78 h 144"/>
              <a:gd name="T78" fmla="*/ 61 w 246"/>
              <a:gd name="T79" fmla="*/ 7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6" h="144">
                <a:moveTo>
                  <a:pt x="61" y="0"/>
                </a:moveTo>
                <a:lnTo>
                  <a:pt x="189" y="0"/>
                </a:lnTo>
                <a:lnTo>
                  <a:pt x="246" y="80"/>
                </a:lnTo>
                <a:lnTo>
                  <a:pt x="232" y="80"/>
                </a:lnTo>
                <a:lnTo>
                  <a:pt x="232" y="130"/>
                </a:lnTo>
                <a:lnTo>
                  <a:pt x="246" y="130"/>
                </a:lnTo>
                <a:lnTo>
                  <a:pt x="246" y="144"/>
                </a:lnTo>
                <a:lnTo>
                  <a:pt x="0" y="144"/>
                </a:lnTo>
                <a:lnTo>
                  <a:pt x="0" y="130"/>
                </a:lnTo>
                <a:lnTo>
                  <a:pt x="19" y="130"/>
                </a:lnTo>
                <a:lnTo>
                  <a:pt x="19" y="87"/>
                </a:lnTo>
                <a:lnTo>
                  <a:pt x="7" y="87"/>
                </a:lnTo>
                <a:lnTo>
                  <a:pt x="0" y="73"/>
                </a:lnTo>
                <a:lnTo>
                  <a:pt x="61" y="0"/>
                </a:lnTo>
                <a:lnTo>
                  <a:pt x="61" y="0"/>
                </a:lnTo>
                <a:close/>
                <a:moveTo>
                  <a:pt x="213" y="130"/>
                </a:moveTo>
                <a:lnTo>
                  <a:pt x="213" y="80"/>
                </a:lnTo>
                <a:lnTo>
                  <a:pt x="142" y="80"/>
                </a:lnTo>
                <a:lnTo>
                  <a:pt x="142" y="130"/>
                </a:lnTo>
                <a:lnTo>
                  <a:pt x="151" y="130"/>
                </a:lnTo>
                <a:lnTo>
                  <a:pt x="151" y="85"/>
                </a:lnTo>
                <a:lnTo>
                  <a:pt x="180" y="85"/>
                </a:lnTo>
                <a:lnTo>
                  <a:pt x="180" y="130"/>
                </a:lnTo>
                <a:lnTo>
                  <a:pt x="213" y="130"/>
                </a:lnTo>
                <a:lnTo>
                  <a:pt x="213" y="130"/>
                </a:lnTo>
                <a:close/>
                <a:moveTo>
                  <a:pt x="123" y="130"/>
                </a:moveTo>
                <a:lnTo>
                  <a:pt x="123" y="80"/>
                </a:lnTo>
                <a:lnTo>
                  <a:pt x="118" y="80"/>
                </a:lnTo>
                <a:lnTo>
                  <a:pt x="71" y="14"/>
                </a:lnTo>
                <a:lnTo>
                  <a:pt x="26" y="68"/>
                </a:lnTo>
                <a:lnTo>
                  <a:pt x="28" y="68"/>
                </a:lnTo>
                <a:lnTo>
                  <a:pt x="38" y="68"/>
                </a:lnTo>
                <a:lnTo>
                  <a:pt x="38" y="130"/>
                </a:lnTo>
                <a:lnTo>
                  <a:pt x="123" y="130"/>
                </a:lnTo>
                <a:lnTo>
                  <a:pt x="123" y="130"/>
                </a:lnTo>
                <a:close/>
                <a:moveTo>
                  <a:pt x="61" y="78"/>
                </a:moveTo>
                <a:lnTo>
                  <a:pt x="61" y="113"/>
                </a:lnTo>
                <a:lnTo>
                  <a:pt x="85" y="113"/>
                </a:lnTo>
                <a:lnTo>
                  <a:pt x="85" y="78"/>
                </a:lnTo>
                <a:lnTo>
                  <a:pt x="6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81">
            <a:extLst>
              <a:ext uri="{FF2B5EF4-FFF2-40B4-BE49-F238E27FC236}">
                <a16:creationId xmlns:a16="http://schemas.microsoft.com/office/drawing/2014/main" id="{3C67107C-8459-4C44-95DA-D9451A06268E}"/>
              </a:ext>
            </a:extLst>
          </p:cNvPr>
          <p:cNvSpPr txBox="1"/>
          <p:nvPr/>
        </p:nvSpPr>
        <p:spPr>
          <a:xfrm>
            <a:off x="3165657" y="3426905"/>
            <a:ext cx="303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點選右下角的</a:t>
            </a:r>
            <a:r>
              <a:rPr lang="en-US" altLang="zh-TW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【+</a:t>
            </a:r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假單 </a:t>
            </a:r>
            <a:r>
              <a:rPr lang="en-US" altLang="zh-TW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】</a:t>
            </a:r>
            <a:endParaRPr lang="zh-CN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  <a:sym typeface="+mn-lt"/>
            </a:endParaRPr>
          </a:p>
        </p:txBody>
      </p:sp>
      <p:sp>
        <p:nvSpPr>
          <p:cNvPr id="50" name="TextBox 81">
            <a:extLst>
              <a:ext uri="{FF2B5EF4-FFF2-40B4-BE49-F238E27FC236}">
                <a16:creationId xmlns:a16="http://schemas.microsoft.com/office/drawing/2014/main" id="{BB4D32CC-FDD6-42D0-8F2B-78D3E075FD23}"/>
              </a:ext>
            </a:extLst>
          </p:cNvPr>
          <p:cNvSpPr txBox="1"/>
          <p:nvPr/>
        </p:nvSpPr>
        <p:spPr>
          <a:xfrm>
            <a:off x="1171902" y="3435142"/>
            <a:ext cx="252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點選</a:t>
            </a:r>
            <a:r>
              <a:rPr lang="en-US" altLang="zh-TW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【</a:t>
            </a:r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上課</a:t>
            </a:r>
            <a:r>
              <a:rPr lang="en-US" altLang="zh-TW" sz="2000" dirty="0" err="1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yo</a:t>
            </a:r>
            <a:r>
              <a:rPr lang="en-US" altLang="zh-TW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】</a:t>
            </a:r>
            <a:endParaRPr lang="zh-CN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  <a:sym typeface="+mn-lt"/>
            </a:endParaRPr>
          </a:p>
        </p:txBody>
      </p:sp>
      <p:sp>
        <p:nvSpPr>
          <p:cNvPr id="51" name="TextBox 81">
            <a:extLst>
              <a:ext uri="{FF2B5EF4-FFF2-40B4-BE49-F238E27FC236}">
                <a16:creationId xmlns:a16="http://schemas.microsoft.com/office/drawing/2014/main" id="{C50596FB-924E-4C75-9230-D88FAD93765E}"/>
              </a:ext>
            </a:extLst>
          </p:cNvPr>
          <p:cNvSpPr txBox="1"/>
          <p:nvPr/>
        </p:nvSpPr>
        <p:spPr>
          <a:xfrm>
            <a:off x="6065915" y="3399745"/>
            <a:ext cx="2225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選取假別、請假日期與節數</a:t>
            </a:r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。</a:t>
            </a:r>
            <a:endParaRPr lang="en-US" altLang="zh-TW" sz="2000" dirty="0" smtClean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endParaRPr lang="en-US" altLang="zh-TW" sz="2000" dirty="0" smtClean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亦可</a:t>
            </a:r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以區間請假選取請假多天</a:t>
            </a:r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。</a:t>
            </a:r>
            <a:endParaRPr lang="en-US" altLang="zh-TW" sz="2000" dirty="0" smtClean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endParaRPr lang="zh-TW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請假原因為必填項目；依假別須上傳附件</a:t>
            </a:r>
            <a:endParaRPr lang="zh-CN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  <a:sym typeface="+mn-lt"/>
            </a:endParaRPr>
          </a:p>
        </p:txBody>
      </p:sp>
      <p:sp>
        <p:nvSpPr>
          <p:cNvPr id="52" name="TextBox 81">
            <a:extLst>
              <a:ext uri="{FF2B5EF4-FFF2-40B4-BE49-F238E27FC236}">
                <a16:creationId xmlns:a16="http://schemas.microsoft.com/office/drawing/2014/main" id="{3ED4A706-97EF-47EE-B840-C423AB14E9B6}"/>
              </a:ext>
            </a:extLst>
          </p:cNvPr>
          <p:cNvSpPr txBox="1"/>
          <p:nvPr/>
        </p:nvSpPr>
        <p:spPr>
          <a:xfrm>
            <a:off x="8378668" y="3399745"/>
            <a:ext cx="2294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送出假單後，家長可瀏覽確定</a:t>
            </a:r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假單</a:t>
            </a:r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簽核狀態</a:t>
            </a:r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。</a:t>
            </a:r>
            <a:endParaRPr lang="en-US" altLang="zh-TW" sz="2000" dirty="0" smtClean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endParaRPr lang="zh-TW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假單核准或退回時，家長將</a:t>
            </a:r>
            <a:r>
              <a:rPr lang="zh-TW" altLang="en-US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收到</a:t>
            </a:r>
            <a:r>
              <a:rPr lang="en-US" altLang="zh-TW" sz="2000" dirty="0" smtClean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APP</a:t>
            </a:r>
            <a:r>
              <a:rPr lang="zh-TW" altLang="en-US" sz="2000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的推撥通知</a:t>
            </a:r>
            <a:endParaRPr lang="zh-CN" altLang="en-US" sz="2000" dirty="0">
              <a:latin typeface="華康布丁體W7(P)" panose="040B0700000000000000" pitchFamily="82" charset="-120"/>
              <a:ea typeface="華康布丁體W7(P)" panose="040B0700000000000000" pitchFamily="82" charset="-120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635FBDF-62D9-4A77-87F9-409F489A0127}"/>
              </a:ext>
            </a:extLst>
          </p:cNvPr>
          <p:cNvSpPr txBox="1"/>
          <p:nvPr/>
        </p:nvSpPr>
        <p:spPr>
          <a:xfrm>
            <a:off x="1767840" y="422005"/>
            <a:ext cx="870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新北校園通</a:t>
            </a:r>
            <a:r>
              <a:rPr lang="en-US" altLang="zh-TW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app</a:t>
            </a:r>
            <a:r>
              <a:rPr lang="zh-TW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(</a:t>
            </a:r>
            <a:r>
              <a:rPr lang="zh-TW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家長請假說明</a:t>
            </a:r>
            <a:r>
              <a:rPr lang="en-US" altLang="zh-TW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)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03" y="1727925"/>
            <a:ext cx="1000564" cy="125187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75517" t="85649" r="1665"/>
          <a:stretch/>
        </p:blipFill>
        <p:spPr>
          <a:xfrm>
            <a:off x="5043646" y="1647543"/>
            <a:ext cx="1165381" cy="124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767" r="8601" b="31582"/>
          <a:stretch/>
        </p:blipFill>
        <p:spPr>
          <a:xfrm>
            <a:off x="199864" y="3953205"/>
            <a:ext cx="3146502" cy="262208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24983"/>
          <a:stretch/>
        </p:blipFill>
        <p:spPr>
          <a:xfrm>
            <a:off x="3617069" y="3827015"/>
            <a:ext cx="2448846" cy="2952476"/>
          </a:xfrm>
          <a:prstGeom prst="rect">
            <a:avLst/>
          </a:prstGeom>
        </p:spPr>
      </p:pic>
      <p:sp>
        <p:nvSpPr>
          <p:cNvPr id="19" name="橢圓形圖說文字 18"/>
          <p:cNvSpPr/>
          <p:nvPr/>
        </p:nvSpPr>
        <p:spPr>
          <a:xfrm rot="10496686">
            <a:off x="1714984" y="4019561"/>
            <a:ext cx="982685" cy="812025"/>
          </a:xfrm>
          <a:prstGeom prst="wedgeEllipseCallou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95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399" t="10774" r="11598" b="7571"/>
          <a:stretch/>
        </p:blipFill>
        <p:spPr>
          <a:xfrm>
            <a:off x="0" y="452581"/>
            <a:ext cx="12192000" cy="64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FB6D418-F2BF-4CA3-81F0-EBA50107C991}"/>
              </a:ext>
            </a:extLst>
          </p:cNvPr>
          <p:cNvSpPr txBox="1"/>
          <p:nvPr/>
        </p:nvSpPr>
        <p:spPr>
          <a:xfrm>
            <a:off x="593233" y="0"/>
            <a:ext cx="10333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如何</a:t>
            </a:r>
            <a:r>
              <a:rPr lang="zh-TW" alt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下載</a:t>
            </a:r>
            <a:endParaRPr lang="en-US" altLang="zh-TW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華康布丁體W7(P)" panose="040B0700000000000000" pitchFamily="82" charset="-120"/>
              <a:ea typeface="華康布丁體W7(P)" panose="040B07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140" t="26049" r="6985" b="6088"/>
          <a:stretch/>
        </p:blipFill>
        <p:spPr>
          <a:xfrm>
            <a:off x="147783" y="868217"/>
            <a:ext cx="11868726" cy="56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7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1153</TotalTime>
  <Words>568</Words>
  <Application>Microsoft Office PowerPoint</Application>
  <PresentationFormat>寬螢幕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等线</vt:lpstr>
      <vt:lpstr>微软雅黑</vt:lpstr>
      <vt:lpstr>华文新魏</vt:lpstr>
      <vt:lpstr>華康POP2體W9</vt:lpstr>
      <vt:lpstr>華康布丁體W7(P)</vt:lpstr>
      <vt:lpstr>華康儷粗黑</vt:lpstr>
      <vt:lpstr>微軟正黑體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user</cp:lastModifiedBy>
  <cp:revision>177</cp:revision>
  <dcterms:created xsi:type="dcterms:W3CDTF">2018-03-28T11:53:42Z</dcterms:created>
  <dcterms:modified xsi:type="dcterms:W3CDTF">2025-06-05T04:19:20Z</dcterms:modified>
</cp:coreProperties>
</file>