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5" r:id="rId1"/>
  </p:sldMasterIdLst>
  <p:notesMasterIdLst>
    <p:notesMasterId r:id="rId9"/>
  </p:notesMasterIdLst>
  <p:sldIdLst>
    <p:sldId id="256" r:id="rId2"/>
    <p:sldId id="261" r:id="rId3"/>
    <p:sldId id="266" r:id="rId4"/>
    <p:sldId id="262" r:id="rId5"/>
    <p:sldId id="267" r:id="rId6"/>
    <p:sldId id="263" r:id="rId7"/>
    <p:sldId id="265" r:id="rId8"/>
  </p:sldIdLst>
  <p:sldSz cx="6858000" cy="9906000" type="A4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FF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中等深淺樣式 1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C4B1156A-380E-4F78-BDF5-A606A8083BF9}" styleName="中等深淺樣式 4 - 輔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312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BA4D79-716A-4E55-9077-0A050F8D5455}" type="datetimeFigureOut">
              <a:rPr lang="zh-TW" altLang="en-US" smtClean="0"/>
              <a:t>2020/12/30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FB188C-1EFC-4AFE-A98A-3603AFF4BAD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86712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87" y="9245600"/>
            <a:ext cx="6856214" cy="660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0" y="9149568"/>
            <a:ext cx="6856214" cy="924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7220" y="1096264"/>
            <a:ext cx="5657850" cy="515112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6000" spc="-38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8779" y="6435897"/>
            <a:ext cx="5657850" cy="1651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1800" cap="all" spc="150" baseline="0">
                <a:solidFill>
                  <a:schemeClr val="tx2"/>
                </a:solidFill>
                <a:latin typeface="+mj-lt"/>
              </a:defRPr>
            </a:lvl1pPr>
            <a:lvl2pPr marL="342900" indent="0" algn="ctr">
              <a:buNone/>
              <a:defRPr sz="18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E0B3F-4692-418C-A682-7BA28DA33889}" type="datetimeFigureOut">
              <a:rPr lang="zh-TW" altLang="en-US" smtClean="0"/>
              <a:t>2020/12/30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8AE0E-BD17-463D-A15D-592DCB22F636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679308" y="6273800"/>
            <a:ext cx="555498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7354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E0B3F-4692-418C-A682-7BA28DA33889}" type="datetimeFigureOut">
              <a:rPr lang="zh-TW" altLang="en-US" smtClean="0"/>
              <a:t>2020/12/30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8AE0E-BD17-463D-A15D-592DCB22F63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4729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87" y="9245600"/>
            <a:ext cx="6856214" cy="660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0" y="9149568"/>
            <a:ext cx="6856214" cy="924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220" y="1096264"/>
            <a:ext cx="5657850" cy="515112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6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7220" y="6432296"/>
            <a:ext cx="5657850" cy="1651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1800" cap="all" spc="150" baseline="0">
                <a:solidFill>
                  <a:schemeClr val="tx2"/>
                </a:solidFill>
                <a:latin typeface="+mj-lt"/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E0B3F-4692-418C-A682-7BA28DA33889}" type="datetimeFigureOut">
              <a:rPr lang="zh-TW" altLang="en-US" smtClean="0"/>
              <a:t>2020/12/30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8AE0E-BD17-463D-A15D-592DCB22F636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679308" y="6273800"/>
            <a:ext cx="555498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26101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617220" y="413984"/>
            <a:ext cx="5657850" cy="2095538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7220" y="2666060"/>
            <a:ext cx="2777490" cy="5811520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97580" y="2666064"/>
            <a:ext cx="2777490" cy="5811519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E0B3F-4692-418C-A682-7BA28DA33889}" type="datetimeFigureOut">
              <a:rPr lang="zh-TW" altLang="en-US" smtClean="0"/>
              <a:t>2020/12/30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8AE0E-BD17-463D-A15D-592DCB22F63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48361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617220" y="413984"/>
            <a:ext cx="5657850" cy="2095538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7220" y="2666520"/>
            <a:ext cx="2777490" cy="1063518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500" b="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" y="3730038"/>
            <a:ext cx="2777490" cy="4747542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97580" y="2666520"/>
            <a:ext cx="2777490" cy="1063518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500" b="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97580" y="3730038"/>
            <a:ext cx="2777490" cy="4747542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E0B3F-4692-418C-A682-7BA28DA33889}" type="datetimeFigureOut">
              <a:rPr lang="zh-TW" altLang="en-US" smtClean="0"/>
              <a:t>2020/12/30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8AE0E-BD17-463D-A15D-592DCB22F63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9630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E0B3F-4692-418C-A682-7BA28DA33889}" type="datetimeFigureOut">
              <a:rPr lang="zh-TW" altLang="en-US" smtClean="0"/>
              <a:t>2020/12/30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8AE0E-BD17-463D-A15D-592DCB22F63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92539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787" y="9245600"/>
            <a:ext cx="6856214" cy="660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0" y="9149568"/>
            <a:ext cx="6856214" cy="924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E0B3F-4692-418C-A682-7BA28DA33889}" type="datetimeFigureOut">
              <a:rPr lang="zh-TW" altLang="en-US" smtClean="0"/>
              <a:t>2020/12/30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8AE0E-BD17-463D-A15D-592DCB22F63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35835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0" y="0"/>
            <a:ext cx="2278570" cy="990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2272540" y="0"/>
            <a:ext cx="36005" cy="990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175" y="858519"/>
            <a:ext cx="1800225" cy="3302000"/>
          </a:xfrm>
        </p:spPr>
        <p:txBody>
          <a:bodyPr anchor="b">
            <a:normAutofit/>
          </a:bodyPr>
          <a:lstStyle>
            <a:lvl1pPr>
              <a:defRPr sz="27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5178" y="1056640"/>
            <a:ext cx="3757045" cy="7594600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7175" y="4226560"/>
            <a:ext cx="1800225" cy="4880957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61851" y="9330803"/>
            <a:ext cx="1472912" cy="527403"/>
          </a:xfrm>
        </p:spPr>
        <p:txBody>
          <a:bodyPr/>
          <a:lstStyle>
            <a:lvl1pPr algn="l">
              <a:defRPr/>
            </a:lvl1pPr>
          </a:lstStyle>
          <a:p>
            <a:fld id="{FC4E0B3F-4692-418C-A682-7BA28DA33889}" type="datetimeFigureOut">
              <a:rPr lang="zh-TW" altLang="en-US" smtClean="0"/>
              <a:t>2020/12/30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700337" y="9330803"/>
            <a:ext cx="2614613" cy="527403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728AE0E-BD17-463D-A15D-592DCB22F63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89202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" y="7154333"/>
            <a:ext cx="6856214" cy="27516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" y="7099554"/>
            <a:ext cx="6856214" cy="924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220" y="7330440"/>
            <a:ext cx="5692140" cy="1188720"/>
          </a:xfrm>
        </p:spPr>
        <p:txBody>
          <a:bodyPr tIns="0" bIns="0" anchor="b">
            <a:noAutofit/>
          </a:bodyPr>
          <a:lstStyle>
            <a:lvl1pPr>
              <a:defRPr sz="27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" y="0"/>
            <a:ext cx="6857992" cy="7099554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7219" y="8532368"/>
            <a:ext cx="5692140" cy="85852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450"/>
              </a:spcAft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E0B3F-4692-418C-A682-7BA28DA33889}" type="datetimeFigureOut">
              <a:rPr lang="zh-TW" altLang="en-US" smtClean="0"/>
              <a:t>2020/12/30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8AE0E-BD17-463D-A15D-592DCB22F63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279763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E0B3F-4692-418C-A682-7BA28DA33889}" type="datetimeFigureOut">
              <a:rPr lang="zh-TW" altLang="en-US" smtClean="0"/>
              <a:t>2020/12/30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8AE0E-BD17-463D-A15D-592DCB22F63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38808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87" y="9245600"/>
            <a:ext cx="6856214" cy="660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0" y="9149568"/>
            <a:ext cx="6856214" cy="924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99126"/>
            <a:ext cx="1478756" cy="831627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99125"/>
            <a:ext cx="4350544" cy="8316273"/>
          </a:xfrm>
        </p:spPr>
        <p:txBody>
          <a:bodyPr vert="eaVert" lIns="45720" tIns="0" rIns="45720" bIns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E0B3F-4692-418C-A682-7BA28DA33889}" type="datetimeFigureOut">
              <a:rPr lang="zh-TW" altLang="en-US" smtClean="0"/>
              <a:t>2020/12/30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8AE0E-BD17-463D-A15D-592DCB22F63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82365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9245600"/>
            <a:ext cx="6858001" cy="660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9149567"/>
            <a:ext cx="6858001" cy="95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17220" y="413984"/>
            <a:ext cx="5657850" cy="209553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7219" y="2666060"/>
            <a:ext cx="5657851" cy="581152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1" y="9330803"/>
            <a:ext cx="1390652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rgbClr val="FFFFFF"/>
                </a:solidFill>
              </a:defRPr>
            </a:lvl1pPr>
          </a:lstStyle>
          <a:p>
            <a:fld id="{FC4E0B3F-4692-418C-A682-7BA28DA33889}" type="datetimeFigureOut">
              <a:rPr lang="zh-TW" altLang="en-US" smtClean="0"/>
              <a:t>2020/12/30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73480" y="9330803"/>
            <a:ext cx="2712827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 cap="all" baseline="0">
                <a:solidFill>
                  <a:srgbClr val="FFFFFF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569009" y="9330803"/>
            <a:ext cx="738014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rgbClr val="FFFFFF"/>
                </a:solidFill>
              </a:defRPr>
            </a:lvl1pPr>
          </a:lstStyle>
          <a:p>
            <a:fld id="{9728AE0E-BD17-463D-A15D-592DCB22F636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671362" y="2510221"/>
            <a:ext cx="5606415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8610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</p:sldLayoutIdLst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600" kern="1200" spc="-38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68580" indent="-6858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28803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42519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56235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69951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82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97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12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27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>
            <a:extLst>
              <a:ext uri="{FF2B5EF4-FFF2-40B4-BE49-F238E27FC236}">
                <a16:creationId xmlns:a16="http://schemas.microsoft.com/office/drawing/2014/main" id="{D188FD98-E680-4F1E-95D4-1F3009E0CFA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14900">
            <a:off x="63126" y="1973715"/>
            <a:ext cx="1116066" cy="1116066"/>
          </a:xfrm>
          <a:prstGeom prst="rect">
            <a:avLst/>
          </a:prstGeom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855D646D-3484-4F84-A95F-1E6412147C2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3902" y="9131490"/>
            <a:ext cx="774510" cy="77451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 w="0" h="0"/>
          </a:sp3d>
        </p:spPr>
      </p:pic>
      <p:sp>
        <p:nvSpPr>
          <p:cNvPr id="4" name="文字方塊 3"/>
          <p:cNvSpPr txBox="1"/>
          <p:nvPr/>
        </p:nvSpPr>
        <p:spPr>
          <a:xfrm>
            <a:off x="551175" y="430394"/>
            <a:ext cx="58272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新北市立新北高級中學</a:t>
            </a:r>
            <a:endParaRPr lang="en-US" altLang="zh-TW" sz="4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982003" y="1356840"/>
            <a:ext cx="52845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109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學年度第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學期課程學習成果</a:t>
            </a: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5" name="直線接點 4"/>
          <p:cNvCxnSpPr/>
          <p:nvPr/>
        </p:nvCxnSpPr>
        <p:spPr>
          <a:xfrm flipV="1">
            <a:off x="348916" y="2065462"/>
            <a:ext cx="6029495" cy="16001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圖片 11">
            <a:extLst>
              <a:ext uri="{FF2B5EF4-FFF2-40B4-BE49-F238E27FC236}">
                <a16:creationId xmlns:a16="http://schemas.microsoft.com/office/drawing/2014/main" id="{3D851FD9-3C4E-433A-86F3-71F78BCCF40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11958">
            <a:off x="5584550" y="5007756"/>
            <a:ext cx="1364020" cy="1364020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826458" y="2460908"/>
            <a:ext cx="5440103" cy="3108543"/>
          </a:xfrm>
          <a:prstGeom prst="rect">
            <a:avLst/>
          </a:prstGeom>
          <a:ln w="12700">
            <a:solidFill>
              <a:schemeClr val="tx1"/>
            </a:solidFill>
            <a:prstDash val="dashDot"/>
          </a:ln>
        </p:spPr>
        <p:txBody>
          <a:bodyPr wrap="square">
            <a:spAutoFit/>
          </a:bodyPr>
          <a:lstStyle/>
          <a:p>
            <a:pPr algn="ctr"/>
            <a:endParaRPr lang="en-US" altLang="zh-TW" sz="2800" dirty="0">
              <a:solidFill>
                <a:schemeClr val="bg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en-US" altLang="zh-TW" sz="2800" dirty="0">
              <a:solidFill>
                <a:schemeClr val="bg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800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請將作品代表照片</a:t>
            </a:r>
            <a:endParaRPr lang="en-US" altLang="zh-TW" sz="2800" dirty="0">
              <a:solidFill>
                <a:schemeClr val="bg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en-US" altLang="zh-TW" sz="2800" dirty="0">
              <a:solidFill>
                <a:schemeClr val="bg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800" dirty="0">
                <a:solidFill>
                  <a:schemeClr val="bg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置放於此處</a:t>
            </a:r>
            <a:endParaRPr lang="en-US" altLang="zh-TW" sz="2800" dirty="0">
              <a:solidFill>
                <a:schemeClr val="bg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en-US" altLang="zh-TW" sz="2800" dirty="0">
              <a:solidFill>
                <a:schemeClr val="bg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1831007"/>
              </p:ext>
            </p:extLst>
          </p:nvPr>
        </p:nvGraphicFramePr>
        <p:xfrm>
          <a:off x="733923" y="6498565"/>
          <a:ext cx="5448413" cy="2502380"/>
        </p:xfrm>
        <a:graphic>
          <a:graphicData uri="http://schemas.openxmlformats.org/drawingml/2006/table">
            <a:tbl>
              <a:tblPr bandRow="1">
                <a:effectLst>
                  <a:innerShdw blurRad="63500" dist="50800" dir="18900000">
                    <a:schemeClr val="accent2">
                      <a:lumMod val="75000"/>
                      <a:alpha val="50000"/>
                    </a:schemeClr>
                  </a:innerShdw>
                </a:effectLst>
                <a:tableStyleId>{C4B1156A-380E-4F78-BDF5-A606A8083BF9}</a:tableStyleId>
              </a:tblPr>
              <a:tblGrid>
                <a:gridCol w="1399607">
                  <a:extLst>
                    <a:ext uri="{9D8B030D-6E8A-4147-A177-3AD203B41FA5}">
                      <a16:colId xmlns:a16="http://schemas.microsoft.com/office/drawing/2014/main" val="2503372639"/>
                    </a:ext>
                  </a:extLst>
                </a:gridCol>
                <a:gridCol w="1367659">
                  <a:extLst>
                    <a:ext uri="{9D8B030D-6E8A-4147-A177-3AD203B41FA5}">
                      <a16:colId xmlns:a16="http://schemas.microsoft.com/office/drawing/2014/main" val="1387703536"/>
                    </a:ext>
                  </a:extLst>
                </a:gridCol>
                <a:gridCol w="818148">
                  <a:extLst>
                    <a:ext uri="{9D8B030D-6E8A-4147-A177-3AD203B41FA5}">
                      <a16:colId xmlns:a16="http://schemas.microsoft.com/office/drawing/2014/main" val="356215753"/>
                    </a:ext>
                  </a:extLst>
                </a:gridCol>
                <a:gridCol w="1862999">
                  <a:extLst>
                    <a:ext uri="{9D8B030D-6E8A-4147-A177-3AD203B41FA5}">
                      <a16:colId xmlns:a16="http://schemas.microsoft.com/office/drawing/2014/main" val="4056033505"/>
                    </a:ext>
                  </a:extLst>
                </a:gridCol>
              </a:tblGrid>
              <a:tr h="565611">
                <a:tc>
                  <a:txBody>
                    <a:bodyPr/>
                    <a:lstStyle/>
                    <a:p>
                      <a:pPr marL="0" marR="0" lvl="1" indent="0" algn="ctr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課程名稱</a:t>
                      </a:r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l"/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9834785"/>
                  </a:ext>
                </a:extLst>
              </a:tr>
              <a:tr h="56561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實施期間</a:t>
                      </a:r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marL="0" marR="0" lvl="1" indent="0" algn="l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   年      月      日</a:t>
                      </a:r>
                      <a:r>
                        <a:rPr lang="en-US" altLang="zh-TW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~</a:t>
                      </a:r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    年      月      日</a:t>
                      </a:r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0740832"/>
                  </a:ext>
                </a:extLst>
              </a:tr>
              <a:tr h="56561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授課教師</a:t>
                      </a:r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6047623"/>
                  </a:ext>
                </a:extLst>
              </a:tr>
              <a:tr h="805547">
                <a:tc>
                  <a:txBody>
                    <a:bodyPr/>
                    <a:lstStyle/>
                    <a:p>
                      <a:pPr marL="0" marR="0" lvl="1" indent="0" algn="ctr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學生</a:t>
                      </a:r>
                      <a:endParaRPr lang="en-US" altLang="zh-TW" sz="16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1" indent="0" algn="ctr" defTabSz="5143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班級座號</a:t>
                      </a:r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姓名</a:t>
                      </a:r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68571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16094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圖片 46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4375" y="4033856"/>
            <a:ext cx="2425528" cy="2293226"/>
          </a:xfrm>
          <a:prstGeom prst="rect">
            <a:avLst/>
          </a:prstGeom>
        </p:spPr>
      </p:pic>
      <p:sp>
        <p:nvSpPr>
          <p:cNvPr id="15" name="文字方塊 14"/>
          <p:cNvSpPr txBox="1"/>
          <p:nvPr/>
        </p:nvSpPr>
        <p:spPr>
          <a:xfrm>
            <a:off x="1075084" y="1042523"/>
            <a:ext cx="4801314" cy="70788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學習過程與成果</a:t>
            </a:r>
          </a:p>
        </p:txBody>
      </p:sp>
      <p:sp>
        <p:nvSpPr>
          <p:cNvPr id="21" name="文字方塊 20"/>
          <p:cNvSpPr txBox="1"/>
          <p:nvPr/>
        </p:nvSpPr>
        <p:spPr>
          <a:xfrm>
            <a:off x="1065884" y="1887902"/>
            <a:ext cx="4810514" cy="13234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參考：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「簡述」上課的內容。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　　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陳述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印象最深的幾個單元。</a:t>
            </a:r>
          </a:p>
          <a:p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　　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是否遇到瓶頸，最後如何克服。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　　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4.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學到的技巧或能力。</a:t>
            </a:r>
          </a:p>
          <a:p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　　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5.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事後自行延伸學習的部份。</a:t>
            </a:r>
          </a:p>
        </p:txBody>
      </p:sp>
      <p:sp>
        <p:nvSpPr>
          <p:cNvPr id="23" name="流程圖: 程序 22"/>
          <p:cNvSpPr/>
          <p:nvPr/>
        </p:nvSpPr>
        <p:spPr>
          <a:xfrm>
            <a:off x="369495" y="851477"/>
            <a:ext cx="6119009" cy="8657984"/>
          </a:xfrm>
          <a:prstGeom prst="flowChartProcess">
            <a:avLst/>
          </a:prstGeom>
          <a:noFill/>
          <a:ln w="19050">
            <a:solidFill>
              <a:schemeClr val="accent5">
                <a:lumMod val="75000"/>
              </a:schemeClr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7" name="群組 16"/>
          <p:cNvGrpSpPr/>
          <p:nvPr/>
        </p:nvGrpSpPr>
        <p:grpSpPr>
          <a:xfrm>
            <a:off x="795306" y="0"/>
            <a:ext cx="5383666" cy="559334"/>
            <a:chOff x="1370708" y="0"/>
            <a:chExt cx="5383666" cy="559334"/>
          </a:xfrm>
        </p:grpSpPr>
        <p:grpSp>
          <p:nvGrpSpPr>
            <p:cNvPr id="18" name="群組 17"/>
            <p:cNvGrpSpPr/>
            <p:nvPr/>
          </p:nvGrpSpPr>
          <p:grpSpPr>
            <a:xfrm>
              <a:off x="1370708" y="0"/>
              <a:ext cx="2262115" cy="556740"/>
              <a:chOff x="751144" y="1208408"/>
              <a:chExt cx="2262115" cy="556740"/>
            </a:xfrm>
          </p:grpSpPr>
          <p:sp>
            <p:nvSpPr>
              <p:cNvPr id="26" name="＞形箭號 25"/>
              <p:cNvSpPr/>
              <p:nvPr/>
            </p:nvSpPr>
            <p:spPr>
              <a:xfrm>
                <a:off x="751144" y="1208408"/>
                <a:ext cx="2262115" cy="556740"/>
              </a:xfrm>
              <a:prstGeom prst="chevron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7" name="文字方塊 26"/>
              <p:cNvSpPr txBox="1"/>
              <p:nvPr/>
            </p:nvSpPr>
            <p:spPr>
              <a:xfrm>
                <a:off x="1021721" y="1302111"/>
                <a:ext cx="1800493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TW" altLang="en-US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學習過程與成果</a:t>
                </a:r>
              </a:p>
            </p:txBody>
          </p:sp>
        </p:grpSp>
        <p:sp>
          <p:nvSpPr>
            <p:cNvPr id="19" name="＞形箭號 18"/>
            <p:cNvSpPr/>
            <p:nvPr/>
          </p:nvSpPr>
          <p:spPr>
            <a:xfrm>
              <a:off x="5213673" y="8188"/>
              <a:ext cx="1540701" cy="551146"/>
            </a:xfrm>
            <a:prstGeom prst="chevron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chemeClr val="tx1"/>
                </a:solidFill>
              </a:endParaRPr>
            </a:p>
          </p:txBody>
        </p:sp>
        <p:grpSp>
          <p:nvGrpSpPr>
            <p:cNvPr id="20" name="群組 19"/>
            <p:cNvGrpSpPr/>
            <p:nvPr/>
          </p:nvGrpSpPr>
          <p:grpSpPr>
            <a:xfrm>
              <a:off x="3289869" y="2594"/>
              <a:ext cx="2262115" cy="556740"/>
              <a:chOff x="751144" y="1208408"/>
              <a:chExt cx="2262115" cy="556740"/>
            </a:xfrm>
          </p:grpSpPr>
          <p:sp>
            <p:nvSpPr>
              <p:cNvPr id="24" name="＞形箭號 23"/>
              <p:cNvSpPr/>
              <p:nvPr/>
            </p:nvSpPr>
            <p:spPr>
              <a:xfrm>
                <a:off x="751144" y="1208408"/>
                <a:ext cx="2262115" cy="556740"/>
              </a:xfrm>
              <a:prstGeom prst="chevron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5" name="文字方塊 24"/>
              <p:cNvSpPr txBox="1"/>
              <p:nvPr/>
            </p:nvSpPr>
            <p:spPr>
              <a:xfrm>
                <a:off x="1021721" y="1302111"/>
                <a:ext cx="1800493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TW" altLang="en-US" dirty="0">
                    <a:solidFill>
                      <a:schemeClr val="accent3">
                        <a:lumMod val="40000"/>
                        <a:lumOff val="60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學習成長與省思</a:t>
                </a:r>
              </a:p>
            </p:txBody>
          </p:sp>
        </p:grpSp>
        <p:sp>
          <p:nvSpPr>
            <p:cNvPr id="22" name="文字方塊 21"/>
            <p:cNvSpPr txBox="1"/>
            <p:nvPr/>
          </p:nvSpPr>
          <p:spPr>
            <a:xfrm>
              <a:off x="5430025" y="99095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dirty="0">
                  <a:solidFill>
                    <a:schemeClr val="accent3">
                      <a:lumMod val="40000"/>
                      <a:lumOff val="6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相關資料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65620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圖片 35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4375" y="4033856"/>
            <a:ext cx="2425528" cy="2293226"/>
          </a:xfrm>
          <a:prstGeom prst="rect">
            <a:avLst/>
          </a:prstGeom>
        </p:spPr>
      </p:pic>
      <p:sp>
        <p:nvSpPr>
          <p:cNvPr id="15" name="文字方塊 14"/>
          <p:cNvSpPr txBox="1"/>
          <p:nvPr/>
        </p:nvSpPr>
        <p:spPr>
          <a:xfrm>
            <a:off x="1075084" y="1042523"/>
            <a:ext cx="4801314" cy="70788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學習過程與成果</a:t>
            </a:r>
          </a:p>
        </p:txBody>
      </p:sp>
      <p:sp>
        <p:nvSpPr>
          <p:cNvPr id="22" name="流程圖: 程序 21"/>
          <p:cNvSpPr/>
          <p:nvPr/>
        </p:nvSpPr>
        <p:spPr>
          <a:xfrm>
            <a:off x="369495" y="851477"/>
            <a:ext cx="6119009" cy="8657984"/>
          </a:xfrm>
          <a:prstGeom prst="flowChartProcess">
            <a:avLst/>
          </a:prstGeom>
          <a:noFill/>
          <a:ln w="19050">
            <a:solidFill>
              <a:schemeClr val="accent5">
                <a:lumMod val="75000"/>
              </a:schemeClr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6" name="群組 15"/>
          <p:cNvGrpSpPr/>
          <p:nvPr/>
        </p:nvGrpSpPr>
        <p:grpSpPr>
          <a:xfrm>
            <a:off x="795306" y="0"/>
            <a:ext cx="5383666" cy="559334"/>
            <a:chOff x="1370708" y="0"/>
            <a:chExt cx="5383666" cy="559334"/>
          </a:xfrm>
        </p:grpSpPr>
        <p:grpSp>
          <p:nvGrpSpPr>
            <p:cNvPr id="17" name="群組 16"/>
            <p:cNvGrpSpPr/>
            <p:nvPr/>
          </p:nvGrpSpPr>
          <p:grpSpPr>
            <a:xfrm>
              <a:off x="1370708" y="0"/>
              <a:ext cx="2262115" cy="556740"/>
              <a:chOff x="751144" y="1208408"/>
              <a:chExt cx="2262115" cy="556740"/>
            </a:xfrm>
          </p:grpSpPr>
          <p:sp>
            <p:nvSpPr>
              <p:cNvPr id="35" name="＞形箭號 34"/>
              <p:cNvSpPr/>
              <p:nvPr/>
            </p:nvSpPr>
            <p:spPr>
              <a:xfrm>
                <a:off x="751144" y="1208408"/>
                <a:ext cx="2262115" cy="556740"/>
              </a:xfrm>
              <a:prstGeom prst="chevron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7" name="文字方塊 36"/>
              <p:cNvSpPr txBox="1"/>
              <p:nvPr/>
            </p:nvSpPr>
            <p:spPr>
              <a:xfrm>
                <a:off x="1021721" y="1302111"/>
                <a:ext cx="1800493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TW" altLang="en-US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學習過程與成果</a:t>
                </a:r>
              </a:p>
            </p:txBody>
          </p:sp>
        </p:grpSp>
        <p:sp>
          <p:nvSpPr>
            <p:cNvPr id="18" name="＞形箭號 17"/>
            <p:cNvSpPr/>
            <p:nvPr/>
          </p:nvSpPr>
          <p:spPr>
            <a:xfrm>
              <a:off x="5213673" y="8188"/>
              <a:ext cx="1540701" cy="551146"/>
            </a:xfrm>
            <a:prstGeom prst="chevron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chemeClr val="tx1"/>
                </a:solidFill>
              </a:endParaRPr>
            </a:p>
          </p:txBody>
        </p:sp>
        <p:grpSp>
          <p:nvGrpSpPr>
            <p:cNvPr id="19" name="群組 18"/>
            <p:cNvGrpSpPr/>
            <p:nvPr/>
          </p:nvGrpSpPr>
          <p:grpSpPr>
            <a:xfrm>
              <a:off x="3289869" y="2594"/>
              <a:ext cx="2262115" cy="556740"/>
              <a:chOff x="751144" y="1208408"/>
              <a:chExt cx="2262115" cy="556740"/>
            </a:xfrm>
          </p:grpSpPr>
          <p:sp>
            <p:nvSpPr>
              <p:cNvPr id="21" name="＞形箭號 20"/>
              <p:cNvSpPr/>
              <p:nvPr/>
            </p:nvSpPr>
            <p:spPr>
              <a:xfrm>
                <a:off x="751144" y="1208408"/>
                <a:ext cx="2262115" cy="556740"/>
              </a:xfrm>
              <a:prstGeom prst="chevron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3" name="文字方塊 22"/>
              <p:cNvSpPr txBox="1"/>
              <p:nvPr/>
            </p:nvSpPr>
            <p:spPr>
              <a:xfrm>
                <a:off x="1021721" y="1302111"/>
                <a:ext cx="1800493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TW" altLang="en-US" dirty="0">
                    <a:solidFill>
                      <a:schemeClr val="accent3">
                        <a:lumMod val="40000"/>
                        <a:lumOff val="60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學習成長與省思</a:t>
                </a:r>
              </a:p>
            </p:txBody>
          </p:sp>
        </p:grpSp>
        <p:sp>
          <p:nvSpPr>
            <p:cNvPr id="20" name="文字方塊 19"/>
            <p:cNvSpPr txBox="1"/>
            <p:nvPr/>
          </p:nvSpPr>
          <p:spPr>
            <a:xfrm>
              <a:off x="5430025" y="99095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dirty="0">
                  <a:solidFill>
                    <a:schemeClr val="accent3">
                      <a:lumMod val="40000"/>
                      <a:lumOff val="6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相關資料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079976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圖片 35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4375" y="4033856"/>
            <a:ext cx="2425528" cy="2293226"/>
          </a:xfrm>
          <a:prstGeom prst="rect">
            <a:avLst/>
          </a:prstGeom>
        </p:spPr>
      </p:pic>
      <p:sp>
        <p:nvSpPr>
          <p:cNvPr id="15" name="文字方塊 14"/>
          <p:cNvSpPr txBox="1"/>
          <p:nvPr/>
        </p:nvSpPr>
        <p:spPr>
          <a:xfrm>
            <a:off x="1075084" y="1042523"/>
            <a:ext cx="4801314" cy="7078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二、</a:t>
            </a: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學習成長與省思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878760" y="1941455"/>
            <a:ext cx="424988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參考：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課程學習對自我特質的了解。</a:t>
            </a:r>
          </a:p>
          <a:p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課程學習對於自我生涯規劃的影響。</a:t>
            </a:r>
          </a:p>
        </p:txBody>
      </p:sp>
      <p:sp>
        <p:nvSpPr>
          <p:cNvPr id="22" name="流程圖: 程序 21"/>
          <p:cNvSpPr/>
          <p:nvPr/>
        </p:nvSpPr>
        <p:spPr>
          <a:xfrm>
            <a:off x="369495" y="851477"/>
            <a:ext cx="6119009" cy="8657984"/>
          </a:xfrm>
          <a:prstGeom prst="flowChartProcess">
            <a:avLst/>
          </a:prstGeom>
          <a:noFill/>
          <a:ln w="19050">
            <a:solidFill>
              <a:schemeClr val="tx2">
                <a:lumMod val="60000"/>
                <a:lumOff val="40000"/>
              </a:schemeClr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7" name="群組 16"/>
          <p:cNvGrpSpPr/>
          <p:nvPr/>
        </p:nvGrpSpPr>
        <p:grpSpPr>
          <a:xfrm>
            <a:off x="795306" y="0"/>
            <a:ext cx="5383666" cy="559334"/>
            <a:chOff x="1370708" y="0"/>
            <a:chExt cx="5383666" cy="559334"/>
          </a:xfrm>
        </p:grpSpPr>
        <p:grpSp>
          <p:nvGrpSpPr>
            <p:cNvPr id="18" name="群組 17"/>
            <p:cNvGrpSpPr/>
            <p:nvPr/>
          </p:nvGrpSpPr>
          <p:grpSpPr>
            <a:xfrm>
              <a:off x="1370708" y="0"/>
              <a:ext cx="2262115" cy="556740"/>
              <a:chOff x="751144" y="1208408"/>
              <a:chExt cx="2262115" cy="556740"/>
            </a:xfrm>
          </p:grpSpPr>
          <p:sp>
            <p:nvSpPr>
              <p:cNvPr id="37" name="＞形箭號 36"/>
              <p:cNvSpPr/>
              <p:nvPr/>
            </p:nvSpPr>
            <p:spPr>
              <a:xfrm>
                <a:off x="751144" y="1208408"/>
                <a:ext cx="2262115" cy="556740"/>
              </a:xfrm>
              <a:prstGeom prst="chevron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8" name="文字方塊 37"/>
              <p:cNvSpPr txBox="1"/>
              <p:nvPr/>
            </p:nvSpPr>
            <p:spPr>
              <a:xfrm>
                <a:off x="1021721" y="1302111"/>
                <a:ext cx="1800493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TW" altLang="en-US" dirty="0">
                    <a:solidFill>
                      <a:schemeClr val="accent3">
                        <a:lumMod val="40000"/>
                        <a:lumOff val="60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學習過程與成果</a:t>
                </a:r>
              </a:p>
            </p:txBody>
          </p:sp>
        </p:grpSp>
        <p:sp>
          <p:nvSpPr>
            <p:cNvPr id="19" name="＞形箭號 18"/>
            <p:cNvSpPr/>
            <p:nvPr/>
          </p:nvSpPr>
          <p:spPr>
            <a:xfrm>
              <a:off x="5213673" y="8188"/>
              <a:ext cx="1540701" cy="551146"/>
            </a:xfrm>
            <a:prstGeom prst="chevron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chemeClr val="tx1"/>
                </a:solidFill>
              </a:endParaRPr>
            </a:p>
          </p:txBody>
        </p:sp>
        <p:grpSp>
          <p:nvGrpSpPr>
            <p:cNvPr id="20" name="群組 19"/>
            <p:cNvGrpSpPr/>
            <p:nvPr/>
          </p:nvGrpSpPr>
          <p:grpSpPr>
            <a:xfrm>
              <a:off x="3289869" y="2594"/>
              <a:ext cx="2262115" cy="556740"/>
              <a:chOff x="751144" y="1208408"/>
              <a:chExt cx="2262115" cy="556740"/>
            </a:xfrm>
          </p:grpSpPr>
          <p:sp>
            <p:nvSpPr>
              <p:cNvPr id="23" name="＞形箭號 22"/>
              <p:cNvSpPr/>
              <p:nvPr/>
            </p:nvSpPr>
            <p:spPr>
              <a:xfrm>
                <a:off x="751144" y="1208408"/>
                <a:ext cx="2262115" cy="556740"/>
              </a:xfrm>
              <a:prstGeom prst="chevron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5" name="文字方塊 34"/>
              <p:cNvSpPr txBox="1"/>
              <p:nvPr/>
            </p:nvSpPr>
            <p:spPr>
              <a:xfrm>
                <a:off x="1021721" y="1302111"/>
                <a:ext cx="1800493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TW" altLang="en-US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學習成長與省思</a:t>
                </a:r>
              </a:p>
            </p:txBody>
          </p:sp>
        </p:grpSp>
        <p:sp>
          <p:nvSpPr>
            <p:cNvPr id="21" name="文字方塊 20"/>
            <p:cNvSpPr txBox="1"/>
            <p:nvPr/>
          </p:nvSpPr>
          <p:spPr>
            <a:xfrm>
              <a:off x="5430025" y="99095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dirty="0">
                  <a:solidFill>
                    <a:schemeClr val="accent3">
                      <a:lumMod val="40000"/>
                      <a:lumOff val="6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相關資料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170456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圖片 17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4375" y="4033856"/>
            <a:ext cx="2425528" cy="2293226"/>
          </a:xfrm>
          <a:prstGeom prst="rect">
            <a:avLst/>
          </a:prstGeom>
        </p:spPr>
      </p:pic>
      <p:sp>
        <p:nvSpPr>
          <p:cNvPr id="15" name="文字方塊 14"/>
          <p:cNvSpPr txBox="1"/>
          <p:nvPr/>
        </p:nvSpPr>
        <p:spPr>
          <a:xfrm>
            <a:off x="1075084" y="1042523"/>
            <a:ext cx="4801314" cy="7078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學習成長與省思</a:t>
            </a:r>
          </a:p>
        </p:txBody>
      </p:sp>
      <p:sp>
        <p:nvSpPr>
          <p:cNvPr id="22" name="流程圖: 程序 21"/>
          <p:cNvSpPr/>
          <p:nvPr/>
        </p:nvSpPr>
        <p:spPr>
          <a:xfrm>
            <a:off x="369495" y="851477"/>
            <a:ext cx="6119009" cy="8657984"/>
          </a:xfrm>
          <a:prstGeom prst="flowChartProcess">
            <a:avLst/>
          </a:prstGeom>
          <a:noFill/>
          <a:ln w="19050">
            <a:solidFill>
              <a:schemeClr val="tx2">
                <a:lumMod val="60000"/>
                <a:lumOff val="40000"/>
              </a:schemeClr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6" name="群組 15"/>
          <p:cNvGrpSpPr/>
          <p:nvPr/>
        </p:nvGrpSpPr>
        <p:grpSpPr>
          <a:xfrm>
            <a:off x="795306" y="0"/>
            <a:ext cx="5383666" cy="559334"/>
            <a:chOff x="1370708" y="0"/>
            <a:chExt cx="5383666" cy="559334"/>
          </a:xfrm>
        </p:grpSpPr>
        <p:grpSp>
          <p:nvGrpSpPr>
            <p:cNvPr id="17" name="群組 16"/>
            <p:cNvGrpSpPr/>
            <p:nvPr/>
          </p:nvGrpSpPr>
          <p:grpSpPr>
            <a:xfrm>
              <a:off x="1370708" y="0"/>
              <a:ext cx="2262115" cy="556740"/>
              <a:chOff x="751144" y="1208408"/>
              <a:chExt cx="2262115" cy="556740"/>
            </a:xfrm>
          </p:grpSpPr>
          <p:sp>
            <p:nvSpPr>
              <p:cNvPr id="36" name="＞形箭號 35"/>
              <p:cNvSpPr/>
              <p:nvPr/>
            </p:nvSpPr>
            <p:spPr>
              <a:xfrm>
                <a:off x="751144" y="1208408"/>
                <a:ext cx="2262115" cy="556740"/>
              </a:xfrm>
              <a:prstGeom prst="chevron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7" name="文字方塊 36"/>
              <p:cNvSpPr txBox="1"/>
              <p:nvPr/>
            </p:nvSpPr>
            <p:spPr>
              <a:xfrm>
                <a:off x="1021721" y="1302111"/>
                <a:ext cx="1800493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TW" altLang="en-US" dirty="0">
                    <a:solidFill>
                      <a:schemeClr val="accent3">
                        <a:lumMod val="40000"/>
                        <a:lumOff val="60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學習過程與成果</a:t>
                </a:r>
              </a:p>
            </p:txBody>
          </p:sp>
        </p:grpSp>
        <p:sp>
          <p:nvSpPr>
            <p:cNvPr id="19" name="＞形箭號 18"/>
            <p:cNvSpPr/>
            <p:nvPr/>
          </p:nvSpPr>
          <p:spPr>
            <a:xfrm>
              <a:off x="5213673" y="8188"/>
              <a:ext cx="1540701" cy="551146"/>
            </a:xfrm>
            <a:prstGeom prst="chevron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chemeClr val="tx1"/>
                </a:solidFill>
              </a:endParaRPr>
            </a:p>
          </p:txBody>
        </p:sp>
        <p:grpSp>
          <p:nvGrpSpPr>
            <p:cNvPr id="20" name="群組 19"/>
            <p:cNvGrpSpPr/>
            <p:nvPr/>
          </p:nvGrpSpPr>
          <p:grpSpPr>
            <a:xfrm>
              <a:off x="3289869" y="2594"/>
              <a:ext cx="2262115" cy="556740"/>
              <a:chOff x="751144" y="1208408"/>
              <a:chExt cx="2262115" cy="556740"/>
            </a:xfrm>
          </p:grpSpPr>
          <p:sp>
            <p:nvSpPr>
              <p:cNvPr id="23" name="＞形箭號 22"/>
              <p:cNvSpPr/>
              <p:nvPr/>
            </p:nvSpPr>
            <p:spPr>
              <a:xfrm>
                <a:off x="751144" y="1208408"/>
                <a:ext cx="2262115" cy="556740"/>
              </a:xfrm>
              <a:prstGeom prst="chevron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5" name="文字方塊 34"/>
              <p:cNvSpPr txBox="1"/>
              <p:nvPr/>
            </p:nvSpPr>
            <p:spPr>
              <a:xfrm>
                <a:off x="1021721" y="1302111"/>
                <a:ext cx="1800493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TW" altLang="en-US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學習成長與省思</a:t>
                </a:r>
              </a:p>
            </p:txBody>
          </p:sp>
        </p:grpSp>
        <p:sp>
          <p:nvSpPr>
            <p:cNvPr id="21" name="文字方塊 20"/>
            <p:cNvSpPr txBox="1"/>
            <p:nvPr/>
          </p:nvSpPr>
          <p:spPr>
            <a:xfrm>
              <a:off x="5430025" y="99095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dirty="0">
                  <a:solidFill>
                    <a:schemeClr val="accent3">
                      <a:lumMod val="40000"/>
                      <a:lumOff val="6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相關資料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957385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圖片 35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4375" y="4033856"/>
            <a:ext cx="2425528" cy="2293226"/>
          </a:xfrm>
          <a:prstGeom prst="rect">
            <a:avLst/>
          </a:prstGeom>
        </p:spPr>
      </p:pic>
      <p:sp>
        <p:nvSpPr>
          <p:cNvPr id="15" name="文字方塊 14"/>
          <p:cNvSpPr txBox="1"/>
          <p:nvPr/>
        </p:nvSpPr>
        <p:spPr>
          <a:xfrm>
            <a:off x="1855923" y="953619"/>
            <a:ext cx="3262432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</a:t>
            </a:r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相關資料</a:t>
            </a:r>
          </a:p>
        </p:txBody>
      </p:sp>
      <p:sp>
        <p:nvSpPr>
          <p:cNvPr id="21" name="文字方塊 20"/>
          <p:cNvSpPr txBox="1"/>
          <p:nvPr/>
        </p:nvSpPr>
        <p:spPr>
          <a:xfrm>
            <a:off x="1445554" y="1884947"/>
            <a:ext cx="4083169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參考：可附上參加證明文件或過程之照片。</a:t>
            </a:r>
          </a:p>
        </p:txBody>
      </p:sp>
      <p:sp>
        <p:nvSpPr>
          <p:cNvPr id="23" name="流程圖: 程序 22"/>
          <p:cNvSpPr/>
          <p:nvPr/>
        </p:nvSpPr>
        <p:spPr>
          <a:xfrm>
            <a:off x="369495" y="851477"/>
            <a:ext cx="6119009" cy="8657984"/>
          </a:xfrm>
          <a:prstGeom prst="flowChartProcess">
            <a:avLst/>
          </a:prstGeom>
          <a:noFill/>
          <a:ln w="19050">
            <a:solidFill>
              <a:schemeClr val="accent2">
                <a:lumMod val="75000"/>
              </a:schemeClr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7" name="群組 16"/>
          <p:cNvGrpSpPr/>
          <p:nvPr/>
        </p:nvGrpSpPr>
        <p:grpSpPr>
          <a:xfrm>
            <a:off x="795306" y="0"/>
            <a:ext cx="5383666" cy="559334"/>
            <a:chOff x="1370708" y="0"/>
            <a:chExt cx="5383666" cy="559334"/>
          </a:xfrm>
        </p:grpSpPr>
        <p:grpSp>
          <p:nvGrpSpPr>
            <p:cNvPr id="18" name="群組 17"/>
            <p:cNvGrpSpPr/>
            <p:nvPr/>
          </p:nvGrpSpPr>
          <p:grpSpPr>
            <a:xfrm>
              <a:off x="1370708" y="0"/>
              <a:ext cx="2262115" cy="556740"/>
              <a:chOff x="751144" y="1208408"/>
              <a:chExt cx="2262115" cy="556740"/>
            </a:xfrm>
          </p:grpSpPr>
          <p:sp>
            <p:nvSpPr>
              <p:cNvPr id="38" name="＞形箭號 37"/>
              <p:cNvSpPr/>
              <p:nvPr/>
            </p:nvSpPr>
            <p:spPr>
              <a:xfrm>
                <a:off x="751144" y="1208408"/>
                <a:ext cx="2262115" cy="556740"/>
              </a:xfrm>
              <a:prstGeom prst="chevron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9" name="文字方塊 38"/>
              <p:cNvSpPr txBox="1"/>
              <p:nvPr/>
            </p:nvSpPr>
            <p:spPr>
              <a:xfrm>
                <a:off x="1021721" y="1302111"/>
                <a:ext cx="1800493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TW" altLang="en-US" dirty="0">
                    <a:solidFill>
                      <a:schemeClr val="accent3">
                        <a:lumMod val="40000"/>
                        <a:lumOff val="60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學習過程與成果</a:t>
                </a:r>
              </a:p>
            </p:txBody>
          </p:sp>
        </p:grpSp>
        <p:sp>
          <p:nvSpPr>
            <p:cNvPr id="19" name="＞形箭號 18"/>
            <p:cNvSpPr/>
            <p:nvPr/>
          </p:nvSpPr>
          <p:spPr>
            <a:xfrm>
              <a:off x="5213673" y="8188"/>
              <a:ext cx="1540701" cy="551146"/>
            </a:xfrm>
            <a:prstGeom prst="chevron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chemeClr val="tx1"/>
                </a:solidFill>
              </a:endParaRPr>
            </a:p>
          </p:txBody>
        </p:sp>
        <p:grpSp>
          <p:nvGrpSpPr>
            <p:cNvPr id="20" name="群組 19"/>
            <p:cNvGrpSpPr/>
            <p:nvPr/>
          </p:nvGrpSpPr>
          <p:grpSpPr>
            <a:xfrm>
              <a:off x="3289869" y="2594"/>
              <a:ext cx="2262115" cy="556740"/>
              <a:chOff x="751144" y="1208408"/>
              <a:chExt cx="2262115" cy="556740"/>
            </a:xfrm>
          </p:grpSpPr>
          <p:sp>
            <p:nvSpPr>
              <p:cNvPr id="24" name="＞形箭號 23"/>
              <p:cNvSpPr/>
              <p:nvPr/>
            </p:nvSpPr>
            <p:spPr>
              <a:xfrm>
                <a:off x="751144" y="1208408"/>
                <a:ext cx="2262115" cy="556740"/>
              </a:xfrm>
              <a:prstGeom prst="chevron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7" name="文字方塊 36"/>
              <p:cNvSpPr txBox="1"/>
              <p:nvPr/>
            </p:nvSpPr>
            <p:spPr>
              <a:xfrm>
                <a:off x="1021721" y="1302111"/>
                <a:ext cx="1800493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TW" altLang="en-US" dirty="0">
                    <a:solidFill>
                      <a:schemeClr val="accent3">
                        <a:lumMod val="40000"/>
                        <a:lumOff val="60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學習成長與省思</a:t>
                </a:r>
              </a:p>
            </p:txBody>
          </p:sp>
        </p:grpSp>
        <p:sp>
          <p:nvSpPr>
            <p:cNvPr id="22" name="文字方塊 21"/>
            <p:cNvSpPr txBox="1"/>
            <p:nvPr/>
          </p:nvSpPr>
          <p:spPr>
            <a:xfrm>
              <a:off x="5430025" y="99095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相關資料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3220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圖片 36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4375" y="4033856"/>
            <a:ext cx="2425528" cy="2293226"/>
          </a:xfrm>
          <a:prstGeom prst="rect">
            <a:avLst/>
          </a:prstGeom>
        </p:spPr>
      </p:pic>
      <p:grpSp>
        <p:nvGrpSpPr>
          <p:cNvPr id="3" name="群組 2"/>
          <p:cNvGrpSpPr/>
          <p:nvPr/>
        </p:nvGrpSpPr>
        <p:grpSpPr>
          <a:xfrm>
            <a:off x="795306" y="0"/>
            <a:ext cx="5383666" cy="559334"/>
            <a:chOff x="1370708" y="0"/>
            <a:chExt cx="5383666" cy="559334"/>
          </a:xfrm>
        </p:grpSpPr>
        <p:grpSp>
          <p:nvGrpSpPr>
            <p:cNvPr id="28" name="群組 27"/>
            <p:cNvGrpSpPr/>
            <p:nvPr/>
          </p:nvGrpSpPr>
          <p:grpSpPr>
            <a:xfrm>
              <a:off x="1370708" y="0"/>
              <a:ext cx="2262115" cy="556740"/>
              <a:chOff x="751144" y="1208408"/>
              <a:chExt cx="2262115" cy="556740"/>
            </a:xfrm>
          </p:grpSpPr>
          <p:sp>
            <p:nvSpPr>
              <p:cNvPr id="34" name="＞形箭號 33"/>
              <p:cNvSpPr/>
              <p:nvPr/>
            </p:nvSpPr>
            <p:spPr>
              <a:xfrm>
                <a:off x="751144" y="1208408"/>
                <a:ext cx="2262115" cy="556740"/>
              </a:xfrm>
              <a:prstGeom prst="chevron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5" name="文字方塊 34"/>
              <p:cNvSpPr txBox="1"/>
              <p:nvPr/>
            </p:nvSpPr>
            <p:spPr>
              <a:xfrm>
                <a:off x="1021721" y="1302111"/>
                <a:ext cx="1800493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TW" altLang="en-US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學習過程與成果</a:t>
                </a:r>
              </a:p>
            </p:txBody>
          </p:sp>
        </p:grpSp>
        <p:sp>
          <p:nvSpPr>
            <p:cNvPr id="29" name="＞形箭號 28"/>
            <p:cNvSpPr/>
            <p:nvPr/>
          </p:nvSpPr>
          <p:spPr>
            <a:xfrm>
              <a:off x="5213673" y="8188"/>
              <a:ext cx="1540701" cy="551146"/>
            </a:xfrm>
            <a:prstGeom prst="chevron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chemeClr val="tx1"/>
                </a:solidFill>
              </a:endParaRPr>
            </a:p>
          </p:txBody>
        </p:sp>
        <p:grpSp>
          <p:nvGrpSpPr>
            <p:cNvPr id="30" name="群組 29"/>
            <p:cNvGrpSpPr/>
            <p:nvPr/>
          </p:nvGrpSpPr>
          <p:grpSpPr>
            <a:xfrm>
              <a:off x="3289869" y="2594"/>
              <a:ext cx="2262115" cy="556740"/>
              <a:chOff x="751144" y="1208408"/>
              <a:chExt cx="2262115" cy="556740"/>
            </a:xfrm>
          </p:grpSpPr>
          <p:sp>
            <p:nvSpPr>
              <p:cNvPr id="32" name="＞形箭號 31"/>
              <p:cNvSpPr/>
              <p:nvPr/>
            </p:nvSpPr>
            <p:spPr>
              <a:xfrm>
                <a:off x="751144" y="1208408"/>
                <a:ext cx="2262115" cy="556740"/>
              </a:xfrm>
              <a:prstGeom prst="chevron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文字方塊 32"/>
              <p:cNvSpPr txBox="1"/>
              <p:nvPr/>
            </p:nvSpPr>
            <p:spPr>
              <a:xfrm>
                <a:off x="1021721" y="1302111"/>
                <a:ext cx="1800493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TW" altLang="en-US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學習成長與省思</a:t>
                </a:r>
              </a:p>
            </p:txBody>
          </p:sp>
        </p:grpSp>
        <p:sp>
          <p:nvSpPr>
            <p:cNvPr id="31" name="文字方塊 30"/>
            <p:cNvSpPr txBox="1"/>
            <p:nvPr/>
          </p:nvSpPr>
          <p:spPr>
            <a:xfrm>
              <a:off x="5430025" y="99095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相關資料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4114068"/>
      </p:ext>
    </p:extLst>
  </p:cSld>
  <p:clrMapOvr>
    <a:masterClrMapping/>
  </p:clrMapOvr>
</p:sld>
</file>

<file path=ppt/theme/theme1.xml><?xml version="1.0" encoding="utf-8"?>
<a:theme xmlns:a="http://schemas.openxmlformats.org/drawingml/2006/main" name="回顧">
  <a:themeElements>
    <a:clrScheme name="回顧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回顧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回顧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525</TotalTime>
  <Words>236</Words>
  <Application>Microsoft Office PowerPoint</Application>
  <PresentationFormat>A4 紙張 (210x297 公釐)</PresentationFormat>
  <Paragraphs>45</Paragraphs>
  <Slides>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12" baseType="lpstr">
      <vt:lpstr>微軟正黑體</vt:lpstr>
      <vt:lpstr>新細明體</vt:lpstr>
      <vt:lpstr>Calibri</vt:lpstr>
      <vt:lpstr>Calibri Light</vt:lpstr>
      <vt:lpstr>回顧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liao</dc:creator>
  <cp:lastModifiedBy>user</cp:lastModifiedBy>
  <cp:revision>42</cp:revision>
  <dcterms:created xsi:type="dcterms:W3CDTF">2020-12-28T13:11:26Z</dcterms:created>
  <dcterms:modified xsi:type="dcterms:W3CDTF">2020-12-30T00:16:43Z</dcterms:modified>
</cp:coreProperties>
</file>